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re Sugar" charset="1" panose="00000000000000000000"/>
      <p:regular r:id="rId10"/>
    </p:embeddedFont>
    <p:embeddedFont>
      <p:font typeface="More Sugar Thin" charset="1" panose="00000000000000000000"/>
      <p:regular r:id="rId11"/>
    </p:embeddedFont>
    <p:embeddedFont>
      <p:font typeface="Quicksand" charset="1" panose="00000500000000000000"/>
      <p:regular r:id="rId12"/>
    </p:embeddedFont>
    <p:embeddedFont>
      <p:font typeface="Quicksand Bold" charset="1" panose="00000800000000000000"/>
      <p:regular r:id="rId13"/>
    </p:embeddedFont>
    <p:embeddedFont>
      <p:font typeface="Quicksand Light" charset="1" panose="00000400000000000000"/>
      <p:regular r:id="rId14"/>
    </p:embeddedFont>
    <p:embeddedFont>
      <p:font typeface="Quicksand Medium" charset="1" panose="00000600000000000000"/>
      <p:regular r:id="rId15"/>
    </p:embeddedFont>
    <p:embeddedFont>
      <p:font typeface="Saira Condensed" charset="1" panose="00000506000000000000"/>
      <p:regular r:id="rId16"/>
    </p:embeddedFont>
    <p:embeddedFont>
      <p:font typeface="Saira Condensed Bold" charset="1" panose="00000806000000000000"/>
      <p:regular r:id="rId17"/>
    </p:embeddedFont>
    <p:embeddedFont>
      <p:font typeface="Saira Condensed Thin" charset="1" panose="00000306000000000000"/>
      <p:regular r:id="rId18"/>
    </p:embeddedFont>
    <p:embeddedFont>
      <p:font typeface="Saira Condensed Medium" charset="1" panose="00000606000000000000"/>
      <p:regular r:id="rId19"/>
    </p:embeddedFont>
    <p:embeddedFont>
      <p:font typeface="Saira Condensed Ultra-Bold" charset="1" panose="00000906000000000000"/>
      <p:regular r:id="rId20"/>
    </p:embeddedFont>
    <p:embeddedFont>
      <p:font typeface="Saira Condensed Heavy" charset="1" panose="00000A06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52" Target="slides/slide31.xml" Type="http://schemas.openxmlformats.org/officeDocument/2006/relationships/slide"/><Relationship Id="rId53" Target="slides/slide32.xml" Type="http://schemas.openxmlformats.org/officeDocument/2006/relationships/slide"/><Relationship Id="rId54" Target="slides/slide33.xml" Type="http://schemas.openxmlformats.org/officeDocument/2006/relationships/slide"/><Relationship Id="rId55" Target="slides/slide3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4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5.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2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5.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4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4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5.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5.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4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46.png" Type="http://schemas.openxmlformats.org/officeDocument/2006/relationships/image"/><Relationship Id="rId9" Target="../media/image4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5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5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35.png" Type="http://schemas.openxmlformats.org/officeDocument/2006/relationships/image"/><Relationship Id="rId9" Target="../media/image5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1.pn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6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35.png" Type="http://schemas.openxmlformats.org/officeDocument/2006/relationships/image"/><Relationship Id="rId9" Target="../media/image56.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3.png" Type="http://schemas.openxmlformats.org/officeDocument/2006/relationships/image"/><Relationship Id="rId7" Target="../media/image35.pn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4.jpeg" Type="http://schemas.openxmlformats.org/officeDocument/2006/relationships/image"/><Relationship Id="rId3" Target="../media/VAFweaCGM4I.mp4" Type="http://schemas.openxmlformats.org/officeDocument/2006/relationships/video"/><Relationship Id="rId4" Target="../media/VAFweaCGM4I.mp4" Type="http://schemas.microsoft.com/office/2007/relationships/media"/></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56.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13" Target="../media/image3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9.png" Type="http://schemas.openxmlformats.org/officeDocument/2006/relationships/image"/><Relationship Id="rId7" Target="../media/image70.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svg" Type="http://schemas.openxmlformats.org/officeDocument/2006/relationships/image"/><Relationship Id="rId12" Target="../media/image39.pn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73.png" Type="http://schemas.openxmlformats.org/officeDocument/2006/relationships/image"/><Relationship Id="rId9" Target="../media/image7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35.png" Type="http://schemas.openxmlformats.org/officeDocument/2006/relationships/image"/><Relationship Id="rId15" Target="../media/image3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3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9.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4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9.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4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83277" y="-285750"/>
            <a:ext cx="3086100" cy="13632873"/>
            <a:chOff x="0" y="0"/>
            <a:chExt cx="812800" cy="3590551"/>
          </a:xfrm>
        </p:grpSpPr>
        <p:sp>
          <p:nvSpPr>
            <p:cNvPr name="Freeform 5" id="5"/>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884218" y="-285750"/>
            <a:ext cx="3086100" cy="13347123"/>
            <a:chOff x="0" y="0"/>
            <a:chExt cx="812800" cy="3515292"/>
          </a:xfrm>
        </p:grpSpPr>
        <p:sp>
          <p:nvSpPr>
            <p:cNvPr name="Freeform 8" id="8"/>
            <p:cNvSpPr/>
            <p:nvPr/>
          </p:nvSpPr>
          <p:spPr>
            <a:xfrm flipH="false" flipV="false" rot="0">
              <a:off x="0" y="0"/>
              <a:ext cx="812800" cy="3515292"/>
            </a:xfrm>
            <a:custGeom>
              <a:avLst/>
              <a:gdLst/>
              <a:ahLst/>
              <a:cxnLst/>
              <a:rect r="r" b="b" t="t" l="l"/>
              <a:pathLst>
                <a:path h="3515292" w="812800">
                  <a:moveTo>
                    <a:pt x="0" y="0"/>
                  </a:moveTo>
                  <a:lnTo>
                    <a:pt x="812800" y="0"/>
                  </a:lnTo>
                  <a:lnTo>
                    <a:pt x="812800" y="3515292"/>
                  </a:lnTo>
                  <a:lnTo>
                    <a:pt x="0" y="3515292"/>
                  </a:lnTo>
                  <a:close/>
                </a:path>
              </a:pathLst>
            </a:custGeom>
            <a:solidFill>
              <a:srgbClr val="7B6C52"/>
            </a:solidFill>
            <a:ln w="38100" cap="sq">
              <a:solidFill>
                <a:srgbClr val="4B412E"/>
              </a:solidFill>
              <a:prstDash val="solid"/>
              <a:miter/>
            </a:ln>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2863138" y="1028700"/>
            <a:ext cx="14852033" cy="8669442"/>
          </a:xfrm>
          <a:custGeom>
            <a:avLst/>
            <a:gdLst/>
            <a:ahLst/>
            <a:cxnLst/>
            <a:rect r="r" b="b" t="t" l="l"/>
            <a:pathLst>
              <a:path h="8669442" w="14852033">
                <a:moveTo>
                  <a:pt x="0" y="0"/>
                </a:moveTo>
                <a:lnTo>
                  <a:pt x="14852032" y="0"/>
                </a:lnTo>
                <a:lnTo>
                  <a:pt x="14852032" y="8669442"/>
                </a:lnTo>
                <a:lnTo>
                  <a:pt x="0" y="86694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2353279">
            <a:off x="3855221" y="1680610"/>
            <a:ext cx="1405257" cy="892338"/>
          </a:xfrm>
          <a:custGeom>
            <a:avLst/>
            <a:gdLst/>
            <a:ahLst/>
            <a:cxnLst/>
            <a:rect r="r" b="b" t="t" l="l"/>
            <a:pathLst>
              <a:path h="892338" w="1405257">
                <a:moveTo>
                  <a:pt x="0" y="0"/>
                </a:moveTo>
                <a:lnTo>
                  <a:pt x="1405256" y="0"/>
                </a:lnTo>
                <a:lnTo>
                  <a:pt x="1405256" y="892338"/>
                </a:lnTo>
                <a:lnTo>
                  <a:pt x="0" y="8923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8707568">
            <a:off x="13796398" y="1042532"/>
            <a:ext cx="3300300" cy="1086099"/>
          </a:xfrm>
          <a:custGeom>
            <a:avLst/>
            <a:gdLst/>
            <a:ahLst/>
            <a:cxnLst/>
            <a:rect r="r" b="b" t="t" l="l"/>
            <a:pathLst>
              <a:path h="1086099" w="3300300">
                <a:moveTo>
                  <a:pt x="0" y="0"/>
                </a:moveTo>
                <a:lnTo>
                  <a:pt x="3300300" y="0"/>
                </a:lnTo>
                <a:lnTo>
                  <a:pt x="3300300" y="1086099"/>
                </a:lnTo>
                <a:lnTo>
                  <a:pt x="0" y="10860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8216884">
            <a:off x="15314292" y="371948"/>
            <a:ext cx="2173410" cy="1929790"/>
          </a:xfrm>
          <a:custGeom>
            <a:avLst/>
            <a:gdLst/>
            <a:ahLst/>
            <a:cxnLst/>
            <a:rect r="r" b="b" t="t" l="l"/>
            <a:pathLst>
              <a:path h="1929790" w="2173410">
                <a:moveTo>
                  <a:pt x="0" y="0"/>
                </a:moveTo>
                <a:lnTo>
                  <a:pt x="2173410" y="0"/>
                </a:lnTo>
                <a:lnTo>
                  <a:pt x="2173410" y="1929791"/>
                </a:lnTo>
                <a:lnTo>
                  <a:pt x="0" y="1929791"/>
                </a:lnTo>
                <a:lnTo>
                  <a:pt x="0" y="0"/>
                </a:lnTo>
                <a:close/>
              </a:path>
            </a:pathLst>
          </a:custGeom>
          <a:blipFill>
            <a:blip r:embed="rId12">
              <a:extLst>
                <a:ext uri="{96DAC541-7B7A-43D3-8B79-37D633B846F1}">
                  <asvg:svgBlip xmlns:asvg="http://schemas.microsoft.com/office/drawing/2016/SVG/main" r:embed="rId13"/>
                </a:ext>
              </a:extLst>
            </a:blip>
            <a:stretch>
              <a:fillRect l="-48134" t="-113225" r="0" b="0"/>
            </a:stretch>
          </a:blipFill>
        </p:spPr>
      </p:sp>
      <p:sp>
        <p:nvSpPr>
          <p:cNvPr name="Freeform 14" id="14"/>
          <p:cNvSpPr/>
          <p:nvPr/>
        </p:nvSpPr>
        <p:spPr>
          <a:xfrm flipH="false" flipV="false" rot="0">
            <a:off x="15766251" y="7423828"/>
            <a:ext cx="3897838" cy="4114800"/>
          </a:xfrm>
          <a:custGeom>
            <a:avLst/>
            <a:gdLst/>
            <a:ahLst/>
            <a:cxnLst/>
            <a:rect r="r" b="b" t="t" l="l"/>
            <a:pathLst>
              <a:path h="4114800" w="3897838">
                <a:moveTo>
                  <a:pt x="0" y="0"/>
                </a:moveTo>
                <a:lnTo>
                  <a:pt x="3897838" y="0"/>
                </a:lnTo>
                <a:lnTo>
                  <a:pt x="389783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802823" y="8280398"/>
            <a:ext cx="4820850" cy="1200830"/>
          </a:xfrm>
          <a:custGeom>
            <a:avLst/>
            <a:gdLst/>
            <a:ahLst/>
            <a:cxnLst/>
            <a:rect r="r" b="b" t="t" l="l"/>
            <a:pathLst>
              <a:path h="1200830" w="4820850">
                <a:moveTo>
                  <a:pt x="0" y="0"/>
                </a:moveTo>
                <a:lnTo>
                  <a:pt x="4820850" y="0"/>
                </a:lnTo>
                <a:lnTo>
                  <a:pt x="4820850" y="1200830"/>
                </a:lnTo>
                <a:lnTo>
                  <a:pt x="0" y="120083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AutoShape 16" id="16"/>
          <p:cNvSpPr/>
          <p:nvPr/>
        </p:nvSpPr>
        <p:spPr>
          <a:xfrm>
            <a:off x="5595817" y="7428590"/>
            <a:ext cx="9352380" cy="19050"/>
          </a:xfrm>
          <a:prstGeom prst="line">
            <a:avLst/>
          </a:prstGeom>
          <a:ln cap="flat" w="9525">
            <a:solidFill>
              <a:srgbClr val="000000"/>
            </a:solidFill>
            <a:prstDash val="solid"/>
            <a:headEnd type="none" len="sm" w="sm"/>
            <a:tailEnd type="none" len="sm" w="sm"/>
          </a:ln>
        </p:spPr>
      </p:sp>
      <p:sp>
        <p:nvSpPr>
          <p:cNvPr name="AutoShape 17" id="17"/>
          <p:cNvSpPr/>
          <p:nvPr/>
        </p:nvSpPr>
        <p:spPr>
          <a:xfrm>
            <a:off x="5595817" y="7854991"/>
            <a:ext cx="9352380" cy="19050"/>
          </a:xfrm>
          <a:prstGeom prst="line">
            <a:avLst/>
          </a:prstGeom>
          <a:ln cap="flat" w="9525">
            <a:solidFill>
              <a:srgbClr val="000000"/>
            </a:solidFill>
            <a:prstDash val="solid"/>
            <a:headEnd type="none" len="sm" w="sm"/>
            <a:tailEnd type="none" len="sm" w="sm"/>
          </a:ln>
        </p:spPr>
      </p:sp>
      <p:sp>
        <p:nvSpPr>
          <p:cNvPr name="TextBox 18" id="18"/>
          <p:cNvSpPr txBox="true"/>
          <p:nvPr/>
        </p:nvSpPr>
        <p:spPr>
          <a:xfrm rot="0">
            <a:off x="8521666" y="8231228"/>
            <a:ext cx="3500682" cy="647700"/>
          </a:xfrm>
          <a:prstGeom prst="rect">
            <a:avLst/>
          </a:prstGeom>
        </p:spPr>
        <p:txBody>
          <a:bodyPr anchor="t" rtlCol="false" tIns="0" lIns="0" bIns="0" rIns="0">
            <a:spAutoFit/>
          </a:bodyPr>
          <a:lstStyle/>
          <a:p>
            <a:pPr algn="ctr">
              <a:lnSpc>
                <a:spcPts val="5039"/>
              </a:lnSpc>
            </a:pPr>
            <a:r>
              <a:rPr lang="en-US" sz="4199">
                <a:solidFill>
                  <a:srgbClr val="494949"/>
                </a:solidFill>
                <a:latin typeface="Quicksand Bold"/>
              </a:rPr>
              <a:t>Nhóm 3</a:t>
            </a:r>
          </a:p>
        </p:txBody>
      </p:sp>
      <p:grpSp>
        <p:nvGrpSpPr>
          <p:cNvPr name="Group 19" id="19"/>
          <p:cNvGrpSpPr/>
          <p:nvPr/>
        </p:nvGrpSpPr>
        <p:grpSpPr>
          <a:xfrm rot="0">
            <a:off x="4557849" y="2677061"/>
            <a:ext cx="11385550" cy="4613504"/>
            <a:chOff x="0" y="0"/>
            <a:chExt cx="15180734" cy="6151339"/>
          </a:xfrm>
        </p:grpSpPr>
        <p:sp>
          <p:nvSpPr>
            <p:cNvPr name="TextBox 20" id="20"/>
            <p:cNvSpPr txBox="true"/>
            <p:nvPr/>
          </p:nvSpPr>
          <p:spPr>
            <a:xfrm rot="0">
              <a:off x="0" y="0"/>
              <a:ext cx="15077987" cy="6151339"/>
            </a:xfrm>
            <a:prstGeom prst="rect">
              <a:avLst/>
            </a:prstGeom>
          </p:spPr>
          <p:txBody>
            <a:bodyPr anchor="t" rtlCol="false" tIns="0" lIns="0" bIns="0" rIns="0">
              <a:spAutoFit/>
            </a:bodyPr>
            <a:lstStyle/>
            <a:p>
              <a:pPr algn="ctr">
                <a:lnSpc>
                  <a:spcPts val="12114"/>
                </a:lnSpc>
              </a:pPr>
              <a:r>
                <a:rPr lang="en-US" sz="10180">
                  <a:solidFill>
                    <a:srgbClr val="5A8B8C"/>
                  </a:solidFill>
                  <a:latin typeface="Saira Condensed Bold"/>
                </a:rPr>
                <a:t>NHÀ NƯỚC PHÁP QUYỀN XÃ HỘI CHỦ NGHĨA </a:t>
              </a:r>
            </a:p>
            <a:p>
              <a:pPr algn="ctr">
                <a:lnSpc>
                  <a:spcPts val="12114"/>
                </a:lnSpc>
              </a:pPr>
              <a:r>
                <a:rPr lang="en-US" sz="10180">
                  <a:solidFill>
                    <a:srgbClr val="5A8B8C"/>
                  </a:solidFill>
                  <a:latin typeface="Saira Condensed Bold"/>
                </a:rPr>
                <a:t>VIỆT NAM</a:t>
              </a:r>
            </a:p>
          </p:txBody>
        </p:sp>
        <p:sp>
          <p:nvSpPr>
            <p:cNvPr name="TextBox 21" id="21"/>
            <p:cNvSpPr txBox="true"/>
            <p:nvPr/>
          </p:nvSpPr>
          <p:spPr>
            <a:xfrm rot="0">
              <a:off x="102746" y="0"/>
              <a:ext cx="15077987" cy="6151339"/>
            </a:xfrm>
            <a:prstGeom prst="rect">
              <a:avLst/>
            </a:prstGeom>
          </p:spPr>
          <p:txBody>
            <a:bodyPr anchor="t" rtlCol="false" tIns="0" lIns="0" bIns="0" rIns="0">
              <a:spAutoFit/>
            </a:bodyPr>
            <a:lstStyle/>
            <a:p>
              <a:pPr algn="ctr">
                <a:lnSpc>
                  <a:spcPts val="12114"/>
                </a:lnSpc>
              </a:pPr>
              <a:r>
                <a:rPr lang="en-US" sz="10180">
                  <a:solidFill>
                    <a:srgbClr val="EEAC99"/>
                  </a:solidFill>
                  <a:latin typeface="Saira Condensed Bold"/>
                </a:rPr>
                <a:t>NHÀ NƯỚC PHÁP QUYỀN XÃ HỘI CHỦ NGHĨA </a:t>
              </a:r>
            </a:p>
            <a:p>
              <a:pPr algn="ctr">
                <a:lnSpc>
                  <a:spcPts val="12114"/>
                </a:lnSpc>
              </a:pPr>
              <a:r>
                <a:rPr lang="en-US" sz="10180">
                  <a:solidFill>
                    <a:srgbClr val="EEAC99"/>
                  </a:solidFill>
                  <a:latin typeface="Saira Condensed Bold"/>
                </a:rPr>
                <a:t>VIỆT NAM</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flipV="true">
            <a:off x="1485557" y="7290565"/>
            <a:ext cx="7554534" cy="209337"/>
          </a:xfrm>
          <a:prstGeom prst="line">
            <a:avLst/>
          </a:prstGeom>
          <a:ln cap="flat" w="9525">
            <a:solidFill>
              <a:srgbClr val="000000"/>
            </a:solidFill>
            <a:prstDash val="solid"/>
            <a:headEnd type="none" len="sm" w="sm"/>
            <a:tailEnd type="none" len="sm" w="sm"/>
          </a:ln>
        </p:spPr>
      </p:sp>
      <p:grpSp>
        <p:nvGrpSpPr>
          <p:cNvPr name="Group 8" id="8"/>
          <p:cNvGrpSpPr/>
          <p:nvPr/>
        </p:nvGrpSpPr>
        <p:grpSpPr>
          <a:xfrm rot="0">
            <a:off x="17706109" y="-512331"/>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flipV="true">
            <a:off x="1485557" y="3531776"/>
            <a:ext cx="7390815" cy="28142"/>
          </a:xfrm>
          <a:prstGeom prst="line">
            <a:avLst/>
          </a:prstGeom>
          <a:ln cap="flat" w="9525">
            <a:solidFill>
              <a:srgbClr val="000000"/>
            </a:solidFill>
            <a:prstDash val="solid"/>
            <a:headEnd type="none" len="sm" w="sm"/>
            <a:tailEnd type="none" len="sm" w="sm"/>
          </a:ln>
        </p:spPr>
      </p:sp>
      <p:sp>
        <p:nvSpPr>
          <p:cNvPr name="AutoShape 13" id="13"/>
          <p:cNvSpPr/>
          <p:nvPr/>
        </p:nvSpPr>
        <p:spPr>
          <a:xfrm flipV="true">
            <a:off x="1485557" y="5143500"/>
            <a:ext cx="7376307" cy="7484"/>
          </a:xfrm>
          <a:prstGeom prst="line">
            <a:avLst/>
          </a:prstGeom>
          <a:ln cap="flat" w="9525">
            <a:solidFill>
              <a:srgbClr val="000000"/>
            </a:solidFill>
            <a:prstDash val="solid"/>
            <a:headEnd type="none" len="sm" w="sm"/>
            <a:tailEnd type="none" len="sm" w="sm"/>
          </a:ln>
        </p:spPr>
      </p:sp>
      <p:sp>
        <p:nvSpPr>
          <p:cNvPr name="AutoShape 14" id="14"/>
          <p:cNvSpPr/>
          <p:nvPr/>
        </p:nvSpPr>
        <p:spPr>
          <a:xfrm flipV="true">
            <a:off x="1485557" y="6704155"/>
            <a:ext cx="7554534" cy="476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7376307"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7390815" cy="18260"/>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7376307" cy="51013"/>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grpSp>
        <p:nvGrpSpPr>
          <p:cNvPr name="Group 19" id="19"/>
          <p:cNvGrpSpPr/>
          <p:nvPr/>
        </p:nvGrpSpPr>
        <p:grpSpPr>
          <a:xfrm rot="0">
            <a:off x="1850178" y="4446153"/>
            <a:ext cx="8007567" cy="4275197"/>
            <a:chOff x="0" y="0"/>
            <a:chExt cx="2108989" cy="1125978"/>
          </a:xfrm>
        </p:grpSpPr>
        <p:sp>
          <p:nvSpPr>
            <p:cNvPr name="Freeform 20" id="20"/>
            <p:cNvSpPr/>
            <p:nvPr/>
          </p:nvSpPr>
          <p:spPr>
            <a:xfrm flipH="false" flipV="false" rot="0">
              <a:off x="0" y="0"/>
              <a:ext cx="2108989" cy="1125978"/>
            </a:xfrm>
            <a:custGeom>
              <a:avLst/>
              <a:gdLst/>
              <a:ahLst/>
              <a:cxnLst/>
              <a:rect r="r" b="b" t="t" l="l"/>
              <a:pathLst>
                <a:path h="1125978" w="2108989">
                  <a:moveTo>
                    <a:pt x="49308" y="0"/>
                  </a:moveTo>
                  <a:lnTo>
                    <a:pt x="2059681" y="0"/>
                  </a:lnTo>
                  <a:cubicBezTo>
                    <a:pt x="2072758" y="0"/>
                    <a:pt x="2085300" y="5195"/>
                    <a:pt x="2094547" y="14442"/>
                  </a:cubicBezTo>
                  <a:cubicBezTo>
                    <a:pt x="2103794" y="23689"/>
                    <a:pt x="2108989" y="36231"/>
                    <a:pt x="2108989" y="49308"/>
                  </a:cubicBezTo>
                  <a:lnTo>
                    <a:pt x="2108989" y="1076670"/>
                  </a:lnTo>
                  <a:cubicBezTo>
                    <a:pt x="2108989" y="1089747"/>
                    <a:pt x="2103794" y="1102289"/>
                    <a:pt x="2094547" y="1111536"/>
                  </a:cubicBezTo>
                  <a:cubicBezTo>
                    <a:pt x="2085300" y="1120783"/>
                    <a:pt x="2072758" y="1125978"/>
                    <a:pt x="2059681" y="1125978"/>
                  </a:cubicBezTo>
                  <a:lnTo>
                    <a:pt x="49308" y="1125978"/>
                  </a:lnTo>
                  <a:cubicBezTo>
                    <a:pt x="36231" y="1125978"/>
                    <a:pt x="23689" y="1120783"/>
                    <a:pt x="14442" y="1111536"/>
                  </a:cubicBezTo>
                  <a:cubicBezTo>
                    <a:pt x="5195" y="1102289"/>
                    <a:pt x="0" y="1089747"/>
                    <a:pt x="0" y="1076670"/>
                  </a:cubicBezTo>
                  <a:lnTo>
                    <a:pt x="0" y="49308"/>
                  </a:lnTo>
                  <a:cubicBezTo>
                    <a:pt x="0" y="36231"/>
                    <a:pt x="5195" y="23689"/>
                    <a:pt x="14442" y="14442"/>
                  </a:cubicBezTo>
                  <a:cubicBezTo>
                    <a:pt x="23689" y="5195"/>
                    <a:pt x="36231" y="0"/>
                    <a:pt x="49308" y="0"/>
                  </a:cubicBezTo>
                  <a:close/>
                </a:path>
              </a:pathLst>
            </a:custGeom>
            <a:solidFill>
              <a:srgbClr val="DDC6A2"/>
            </a:solidFill>
            <a:ln w="38100" cap="rnd">
              <a:solidFill>
                <a:srgbClr val="000000"/>
              </a:solidFill>
              <a:prstDash val="lgDash"/>
              <a:round/>
            </a:ln>
          </p:spPr>
        </p:sp>
        <p:sp>
          <p:nvSpPr>
            <p:cNvPr name="TextBox 21" id="21"/>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2366070" y="5087420"/>
            <a:ext cx="6898805" cy="3200400"/>
          </a:xfrm>
          <a:prstGeom prst="rect">
            <a:avLst/>
          </a:prstGeom>
        </p:spPr>
        <p:txBody>
          <a:bodyPr anchor="t" rtlCol="false" tIns="0" lIns="0" bIns="0" rIns="0">
            <a:spAutoFit/>
          </a:bodyPr>
          <a:lstStyle/>
          <a:p>
            <a:pPr algn="just">
              <a:lnSpc>
                <a:spcPts val="3611"/>
              </a:lnSpc>
            </a:pPr>
            <a:r>
              <a:rPr lang="en-US" sz="3009">
                <a:solidFill>
                  <a:srgbClr val="494949"/>
                </a:solidFill>
                <a:latin typeface="Quicksand Medium"/>
              </a:rPr>
              <a:t> “Chúng ta hiểu rằng, các cơ quan của Chính phủ từ toàn quốc cho đến các làng, đều là công bộc của dân, nghĩa là để gánh việc chung cho dân, chứ không phải để đè đầu dân như trong thời kỳ dưới quyền thống trị của Pháp, Nhật”</a:t>
            </a:r>
          </a:p>
        </p:txBody>
      </p:sp>
      <p:grpSp>
        <p:nvGrpSpPr>
          <p:cNvPr name="Group 23" id="23"/>
          <p:cNvGrpSpPr/>
          <p:nvPr/>
        </p:nvGrpSpPr>
        <p:grpSpPr>
          <a:xfrm rot="0">
            <a:off x="2245195" y="2786652"/>
            <a:ext cx="5751514" cy="2024543"/>
            <a:chOff x="0" y="0"/>
            <a:chExt cx="1514802" cy="533213"/>
          </a:xfrm>
        </p:grpSpPr>
        <p:sp>
          <p:nvSpPr>
            <p:cNvPr name="Freeform 24" id="24"/>
            <p:cNvSpPr/>
            <p:nvPr/>
          </p:nvSpPr>
          <p:spPr>
            <a:xfrm flipH="false" flipV="false" rot="0">
              <a:off x="0" y="0"/>
              <a:ext cx="1514802" cy="533213"/>
            </a:xfrm>
            <a:custGeom>
              <a:avLst/>
              <a:gdLst/>
              <a:ahLst/>
              <a:cxnLst/>
              <a:rect r="r" b="b" t="t" l="l"/>
              <a:pathLst>
                <a:path h="533213" w="1514802">
                  <a:moveTo>
                    <a:pt x="68649" y="0"/>
                  </a:moveTo>
                  <a:lnTo>
                    <a:pt x="1446153" y="0"/>
                  </a:lnTo>
                  <a:cubicBezTo>
                    <a:pt x="1464360" y="0"/>
                    <a:pt x="1481821" y="7233"/>
                    <a:pt x="1494695" y="20107"/>
                  </a:cubicBezTo>
                  <a:cubicBezTo>
                    <a:pt x="1507569" y="32981"/>
                    <a:pt x="1514802" y="50442"/>
                    <a:pt x="1514802" y="68649"/>
                  </a:cubicBezTo>
                  <a:lnTo>
                    <a:pt x="1514802" y="464564"/>
                  </a:lnTo>
                  <a:cubicBezTo>
                    <a:pt x="1514802" y="502478"/>
                    <a:pt x="1484067" y="533213"/>
                    <a:pt x="1446153" y="533213"/>
                  </a:cubicBezTo>
                  <a:lnTo>
                    <a:pt x="68649" y="533213"/>
                  </a:lnTo>
                  <a:cubicBezTo>
                    <a:pt x="30735" y="533213"/>
                    <a:pt x="0" y="502478"/>
                    <a:pt x="0" y="464564"/>
                  </a:cubicBezTo>
                  <a:lnTo>
                    <a:pt x="0" y="68649"/>
                  </a:lnTo>
                  <a:cubicBezTo>
                    <a:pt x="0" y="30735"/>
                    <a:pt x="30735" y="0"/>
                    <a:pt x="68649" y="0"/>
                  </a:cubicBezTo>
                  <a:close/>
                </a:path>
              </a:pathLst>
            </a:custGeom>
            <a:solidFill>
              <a:srgbClr val="3C3333"/>
            </a:solidFill>
            <a:ln w="38100" cap="rnd">
              <a:solidFill>
                <a:srgbClr val="000000"/>
              </a:solidFill>
              <a:prstDash val="lgDash"/>
              <a:round/>
            </a:ln>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2576903" y="3277324"/>
            <a:ext cx="5071306" cy="1005099"/>
          </a:xfrm>
          <a:prstGeom prst="rect">
            <a:avLst/>
          </a:prstGeom>
        </p:spPr>
        <p:txBody>
          <a:bodyPr anchor="t" rtlCol="false" tIns="0" lIns="0" bIns="0" rIns="0">
            <a:spAutoFit/>
          </a:bodyPr>
          <a:lstStyle/>
          <a:p>
            <a:pPr algn="ctr">
              <a:lnSpc>
                <a:spcPts val="3902"/>
              </a:lnSpc>
            </a:pPr>
            <a:r>
              <a:rPr lang="en-US" sz="3097">
                <a:solidFill>
                  <a:srgbClr val="FFFFFF"/>
                </a:solidFill>
                <a:latin typeface="Arimo Bold"/>
              </a:rPr>
              <a:t>’’Nhà nước pháp quyền xã hội chủ nghĩa Việt Nam” </a:t>
            </a:r>
          </a:p>
        </p:txBody>
      </p:sp>
      <p:sp>
        <p:nvSpPr>
          <p:cNvPr name="Freeform 27" id="27"/>
          <p:cNvSpPr/>
          <p:nvPr/>
        </p:nvSpPr>
        <p:spPr>
          <a:xfrm flipH="false" flipV="false" rot="-4482082">
            <a:off x="1823378" y="1586233"/>
            <a:ext cx="1507050" cy="1329972"/>
          </a:xfrm>
          <a:custGeom>
            <a:avLst/>
            <a:gdLst/>
            <a:ahLst/>
            <a:cxnLst/>
            <a:rect r="r" b="b" t="t" l="l"/>
            <a:pathLst>
              <a:path h="1329972" w="1507050">
                <a:moveTo>
                  <a:pt x="0" y="0"/>
                </a:moveTo>
                <a:lnTo>
                  <a:pt x="1507050" y="0"/>
                </a:lnTo>
                <a:lnTo>
                  <a:pt x="1507050" y="1329972"/>
                </a:lnTo>
                <a:lnTo>
                  <a:pt x="0" y="1329972"/>
                </a:lnTo>
                <a:lnTo>
                  <a:pt x="0" y="0"/>
                </a:lnTo>
                <a:close/>
              </a:path>
            </a:pathLst>
          </a:custGeom>
          <a:blipFill>
            <a:blip r:embed="rId6"/>
            <a:stretch>
              <a:fillRect l="0" t="0" r="0" b="0"/>
            </a:stretch>
          </a:blipFill>
        </p:spPr>
      </p:sp>
      <p:sp>
        <p:nvSpPr>
          <p:cNvPr name="Freeform 28" id="28"/>
          <p:cNvSpPr/>
          <p:nvPr/>
        </p:nvSpPr>
        <p:spPr>
          <a:xfrm flipH="false" flipV="false" rot="-6871490">
            <a:off x="7156058" y="3560074"/>
            <a:ext cx="1900240" cy="1687240"/>
          </a:xfrm>
          <a:custGeom>
            <a:avLst/>
            <a:gdLst/>
            <a:ahLst/>
            <a:cxnLst/>
            <a:rect r="r" b="b" t="t" l="l"/>
            <a:pathLst>
              <a:path h="1687240" w="1900240">
                <a:moveTo>
                  <a:pt x="0" y="0"/>
                </a:moveTo>
                <a:lnTo>
                  <a:pt x="1900240" y="0"/>
                </a:lnTo>
                <a:lnTo>
                  <a:pt x="1900240" y="1687240"/>
                </a:lnTo>
                <a:lnTo>
                  <a:pt x="0" y="1687240"/>
                </a:lnTo>
                <a:lnTo>
                  <a:pt x="0" y="0"/>
                </a:lnTo>
                <a:close/>
              </a:path>
            </a:pathLst>
          </a:custGeom>
          <a:blipFill>
            <a:blip r:embed="rId7">
              <a:extLst>
                <a:ext uri="{96DAC541-7B7A-43D3-8B79-37D633B846F1}">
                  <asvg:svgBlip xmlns:asvg="http://schemas.microsoft.com/office/drawing/2016/SVG/main" r:embed="rId8"/>
                </a:ext>
              </a:extLst>
            </a:blip>
            <a:stretch>
              <a:fillRect l="-48134" t="-113225" r="0" b="0"/>
            </a:stretch>
          </a:blipFill>
        </p:spPr>
      </p:sp>
      <p:sp>
        <p:nvSpPr>
          <p:cNvPr name="Freeform 29" id="29"/>
          <p:cNvSpPr/>
          <p:nvPr/>
        </p:nvSpPr>
        <p:spPr>
          <a:xfrm flipH="false" flipV="false" rot="0">
            <a:off x="4754424" y="1280037"/>
            <a:ext cx="9020900" cy="1213721"/>
          </a:xfrm>
          <a:custGeom>
            <a:avLst/>
            <a:gdLst/>
            <a:ahLst/>
            <a:cxnLst/>
            <a:rect r="r" b="b" t="t" l="l"/>
            <a:pathLst>
              <a:path h="1213721" w="9020900">
                <a:moveTo>
                  <a:pt x="0" y="0"/>
                </a:moveTo>
                <a:lnTo>
                  <a:pt x="9020900" y="0"/>
                </a:lnTo>
                <a:lnTo>
                  <a:pt x="9020900" y="1213721"/>
                </a:lnTo>
                <a:lnTo>
                  <a:pt x="0" y="12137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0" id="30"/>
          <p:cNvSpPr/>
          <p:nvPr/>
        </p:nvSpPr>
        <p:spPr>
          <a:xfrm flipH="false" flipV="false" rot="0">
            <a:off x="10082922" y="3060495"/>
            <a:ext cx="6184274" cy="5660854"/>
          </a:xfrm>
          <a:custGeom>
            <a:avLst/>
            <a:gdLst/>
            <a:ahLst/>
            <a:cxnLst/>
            <a:rect r="r" b="b" t="t" l="l"/>
            <a:pathLst>
              <a:path h="5660854" w="6184274">
                <a:moveTo>
                  <a:pt x="0" y="0"/>
                </a:moveTo>
                <a:lnTo>
                  <a:pt x="6184273" y="0"/>
                </a:lnTo>
                <a:lnTo>
                  <a:pt x="6184273" y="5660855"/>
                </a:lnTo>
                <a:lnTo>
                  <a:pt x="0" y="5660855"/>
                </a:lnTo>
                <a:lnTo>
                  <a:pt x="0" y="0"/>
                </a:lnTo>
                <a:close/>
              </a:path>
            </a:pathLst>
          </a:custGeom>
          <a:blipFill>
            <a:blip r:embed="rId11"/>
            <a:stretch>
              <a:fillRect l="0" t="0" r="-35588" b="0"/>
            </a:stretch>
          </a:blipFill>
        </p:spPr>
      </p:sp>
      <p:sp>
        <p:nvSpPr>
          <p:cNvPr name="TextBox 31" id="31"/>
          <p:cNvSpPr txBox="true"/>
          <p:nvPr/>
        </p:nvSpPr>
        <p:spPr>
          <a:xfrm rot="0">
            <a:off x="4952985" y="1393917"/>
            <a:ext cx="8174213" cy="1118891"/>
          </a:xfrm>
          <a:prstGeom prst="rect">
            <a:avLst/>
          </a:prstGeom>
        </p:spPr>
        <p:txBody>
          <a:bodyPr anchor="t" rtlCol="false" tIns="0" lIns="0" bIns="0" rIns="0">
            <a:spAutoFit/>
          </a:bodyPr>
          <a:lstStyle/>
          <a:p>
            <a:pPr algn="ctr">
              <a:lnSpc>
                <a:spcPts val="8636"/>
              </a:lnSpc>
            </a:pPr>
            <a:r>
              <a:rPr lang="en-US" sz="7851">
                <a:solidFill>
                  <a:srgbClr val="494949"/>
                </a:solidFill>
                <a:latin typeface="Quicksand Bold"/>
              </a:rPr>
              <a:t>LIÊN HỆ</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flipV="true">
            <a:off x="1485557" y="7290565"/>
            <a:ext cx="7554534" cy="209337"/>
          </a:xfrm>
          <a:prstGeom prst="line">
            <a:avLst/>
          </a:prstGeom>
          <a:ln cap="flat" w="9525">
            <a:solidFill>
              <a:srgbClr val="000000"/>
            </a:solidFill>
            <a:prstDash val="solid"/>
            <a:headEnd type="none" len="sm" w="sm"/>
            <a:tailEnd type="none" len="sm" w="sm"/>
          </a:ln>
        </p:spPr>
      </p:sp>
      <p:grpSp>
        <p:nvGrpSpPr>
          <p:cNvPr name="Group 8" id="8"/>
          <p:cNvGrpSpPr/>
          <p:nvPr/>
        </p:nvGrpSpPr>
        <p:grpSpPr>
          <a:xfrm rot="0">
            <a:off x="17706109" y="-512331"/>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flipV="true">
            <a:off x="1485557" y="3531776"/>
            <a:ext cx="7390815" cy="28142"/>
          </a:xfrm>
          <a:prstGeom prst="line">
            <a:avLst/>
          </a:prstGeom>
          <a:ln cap="flat" w="9525">
            <a:solidFill>
              <a:srgbClr val="000000"/>
            </a:solidFill>
            <a:prstDash val="solid"/>
            <a:headEnd type="none" len="sm" w="sm"/>
            <a:tailEnd type="none" len="sm" w="sm"/>
          </a:ln>
        </p:spPr>
      </p:sp>
      <p:sp>
        <p:nvSpPr>
          <p:cNvPr name="AutoShape 13" id="13"/>
          <p:cNvSpPr/>
          <p:nvPr/>
        </p:nvSpPr>
        <p:spPr>
          <a:xfrm flipV="true">
            <a:off x="1485557" y="5143500"/>
            <a:ext cx="7376307" cy="7484"/>
          </a:xfrm>
          <a:prstGeom prst="line">
            <a:avLst/>
          </a:prstGeom>
          <a:ln cap="flat" w="9525">
            <a:solidFill>
              <a:srgbClr val="000000"/>
            </a:solidFill>
            <a:prstDash val="solid"/>
            <a:headEnd type="none" len="sm" w="sm"/>
            <a:tailEnd type="none" len="sm" w="sm"/>
          </a:ln>
        </p:spPr>
      </p:sp>
      <p:sp>
        <p:nvSpPr>
          <p:cNvPr name="AutoShape 14" id="14"/>
          <p:cNvSpPr/>
          <p:nvPr/>
        </p:nvSpPr>
        <p:spPr>
          <a:xfrm flipV="true">
            <a:off x="1485557" y="6704155"/>
            <a:ext cx="7554534" cy="476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7376307"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7390815" cy="18260"/>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7376307" cy="51013"/>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grpSp>
        <p:nvGrpSpPr>
          <p:cNvPr name="Group 19" id="19"/>
          <p:cNvGrpSpPr/>
          <p:nvPr/>
        </p:nvGrpSpPr>
        <p:grpSpPr>
          <a:xfrm rot="0">
            <a:off x="8106178" y="2803320"/>
            <a:ext cx="8007567" cy="6349746"/>
            <a:chOff x="0" y="0"/>
            <a:chExt cx="2108989" cy="1672361"/>
          </a:xfrm>
        </p:grpSpPr>
        <p:sp>
          <p:nvSpPr>
            <p:cNvPr name="Freeform 20" id="20"/>
            <p:cNvSpPr/>
            <p:nvPr/>
          </p:nvSpPr>
          <p:spPr>
            <a:xfrm flipH="false" flipV="false" rot="0">
              <a:off x="0" y="0"/>
              <a:ext cx="2108989" cy="1672361"/>
            </a:xfrm>
            <a:custGeom>
              <a:avLst/>
              <a:gdLst/>
              <a:ahLst/>
              <a:cxnLst/>
              <a:rect r="r" b="b" t="t" l="l"/>
              <a:pathLst>
                <a:path h="1672361" w="2108989">
                  <a:moveTo>
                    <a:pt x="49308" y="0"/>
                  </a:moveTo>
                  <a:lnTo>
                    <a:pt x="2059681" y="0"/>
                  </a:lnTo>
                  <a:cubicBezTo>
                    <a:pt x="2072758" y="0"/>
                    <a:pt x="2085300" y="5195"/>
                    <a:pt x="2094547" y="14442"/>
                  </a:cubicBezTo>
                  <a:cubicBezTo>
                    <a:pt x="2103794" y="23689"/>
                    <a:pt x="2108989" y="36231"/>
                    <a:pt x="2108989" y="49308"/>
                  </a:cubicBezTo>
                  <a:lnTo>
                    <a:pt x="2108989" y="1623053"/>
                  </a:lnTo>
                  <a:cubicBezTo>
                    <a:pt x="2108989" y="1636130"/>
                    <a:pt x="2103794" y="1648672"/>
                    <a:pt x="2094547" y="1657919"/>
                  </a:cubicBezTo>
                  <a:cubicBezTo>
                    <a:pt x="2085300" y="1667166"/>
                    <a:pt x="2072758" y="1672361"/>
                    <a:pt x="2059681" y="1672361"/>
                  </a:cubicBezTo>
                  <a:lnTo>
                    <a:pt x="49308" y="1672361"/>
                  </a:lnTo>
                  <a:cubicBezTo>
                    <a:pt x="36231" y="1672361"/>
                    <a:pt x="23689" y="1667166"/>
                    <a:pt x="14442" y="1657919"/>
                  </a:cubicBezTo>
                  <a:cubicBezTo>
                    <a:pt x="5195" y="1648672"/>
                    <a:pt x="0" y="1636130"/>
                    <a:pt x="0" y="1623053"/>
                  </a:cubicBezTo>
                  <a:lnTo>
                    <a:pt x="0" y="49308"/>
                  </a:lnTo>
                  <a:cubicBezTo>
                    <a:pt x="0" y="36231"/>
                    <a:pt x="5195" y="23689"/>
                    <a:pt x="14442" y="14442"/>
                  </a:cubicBezTo>
                  <a:cubicBezTo>
                    <a:pt x="23689" y="5195"/>
                    <a:pt x="36231" y="0"/>
                    <a:pt x="49308" y="0"/>
                  </a:cubicBezTo>
                  <a:close/>
                </a:path>
              </a:pathLst>
            </a:custGeom>
            <a:solidFill>
              <a:srgbClr val="DDC6A2"/>
            </a:solidFill>
            <a:ln w="38100" cap="rnd">
              <a:solidFill>
                <a:srgbClr val="000000"/>
              </a:solidFill>
              <a:prstDash val="lgDash"/>
              <a:round/>
            </a:ln>
          </p:spPr>
        </p:sp>
        <p:sp>
          <p:nvSpPr>
            <p:cNvPr name="TextBox 21" id="21"/>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8660559" y="3315956"/>
            <a:ext cx="6898805" cy="5334000"/>
          </a:xfrm>
          <a:prstGeom prst="rect">
            <a:avLst/>
          </a:prstGeom>
        </p:spPr>
        <p:txBody>
          <a:bodyPr anchor="t" rtlCol="false" tIns="0" lIns="0" bIns="0" rIns="0">
            <a:spAutoFit/>
          </a:bodyPr>
          <a:lstStyle/>
          <a:p>
            <a:pPr algn="just">
              <a:lnSpc>
                <a:spcPts val="3851"/>
              </a:lnSpc>
            </a:pPr>
            <a:r>
              <a:rPr lang="en-US" sz="3209">
                <a:solidFill>
                  <a:srgbClr val="494949"/>
                </a:solidFill>
                <a:latin typeface="Quicksand Medium"/>
              </a:rPr>
              <a:t>“Nước ta là nước dân chủ; địa vị cao nhất là dân, vì dân là chủ. </a:t>
            </a:r>
            <a:r>
              <a:rPr lang="en-US" sz="3209">
                <a:solidFill>
                  <a:srgbClr val="D8516D"/>
                </a:solidFill>
                <a:latin typeface="Quicksand Medium"/>
              </a:rPr>
              <a:t>Trong bộ máy cách mạng từ người quét nhà, nấu ăn cho đến Chủ tịch nước đều là phân công làm đầy tớ cho dân</a:t>
            </a:r>
            <a:r>
              <a:rPr lang="en-US" sz="3209">
                <a:solidFill>
                  <a:srgbClr val="494949"/>
                </a:solidFill>
                <a:latin typeface="Quicksand Medium"/>
              </a:rPr>
              <a:t>” . Người còn viết: “Chính phủ cộng hoà dân chủ là gì? là đầy tớ của dân từ Chủ tịch toàn quốc đến Đảng – Dân là chủ thì Chính phủ là đầy tớ… </a:t>
            </a:r>
            <a:r>
              <a:rPr lang="en-US" sz="3209">
                <a:solidFill>
                  <a:srgbClr val="D8516D"/>
                </a:solidFill>
                <a:latin typeface="Quicksand Medium"/>
              </a:rPr>
              <a:t>Nếu Chính phủ làm hại dân thì dân có quyền đuổi Chính phủ</a:t>
            </a:r>
            <a:r>
              <a:rPr lang="en-US" sz="3209">
                <a:solidFill>
                  <a:srgbClr val="494949"/>
                </a:solidFill>
                <a:latin typeface="Quicksand Medium"/>
              </a:rPr>
              <a:t>”. </a:t>
            </a:r>
          </a:p>
        </p:txBody>
      </p:sp>
      <p:grpSp>
        <p:nvGrpSpPr>
          <p:cNvPr name="Group 23" id="23"/>
          <p:cNvGrpSpPr/>
          <p:nvPr/>
        </p:nvGrpSpPr>
        <p:grpSpPr>
          <a:xfrm rot="0">
            <a:off x="3516557" y="1238948"/>
            <a:ext cx="11651866" cy="1188135"/>
            <a:chOff x="0" y="0"/>
            <a:chExt cx="3068804" cy="312925"/>
          </a:xfrm>
        </p:grpSpPr>
        <p:sp>
          <p:nvSpPr>
            <p:cNvPr name="Freeform 24" id="24"/>
            <p:cNvSpPr/>
            <p:nvPr/>
          </p:nvSpPr>
          <p:spPr>
            <a:xfrm flipH="false" flipV="false" rot="0">
              <a:off x="0" y="0"/>
              <a:ext cx="3068804" cy="312925"/>
            </a:xfrm>
            <a:custGeom>
              <a:avLst/>
              <a:gdLst/>
              <a:ahLst/>
              <a:cxnLst/>
              <a:rect r="r" b="b" t="t" l="l"/>
              <a:pathLst>
                <a:path h="312925" w="3068804">
                  <a:moveTo>
                    <a:pt x="33886" y="0"/>
                  </a:moveTo>
                  <a:lnTo>
                    <a:pt x="3034918" y="0"/>
                  </a:lnTo>
                  <a:cubicBezTo>
                    <a:pt x="3053633" y="0"/>
                    <a:pt x="3068804" y="15171"/>
                    <a:pt x="3068804" y="33886"/>
                  </a:cubicBezTo>
                  <a:lnTo>
                    <a:pt x="3068804" y="279038"/>
                  </a:lnTo>
                  <a:cubicBezTo>
                    <a:pt x="3068804" y="297753"/>
                    <a:pt x="3053633" y="312925"/>
                    <a:pt x="3034918" y="312925"/>
                  </a:cubicBezTo>
                  <a:lnTo>
                    <a:pt x="33886" y="312925"/>
                  </a:lnTo>
                  <a:cubicBezTo>
                    <a:pt x="15171" y="312925"/>
                    <a:pt x="0" y="297753"/>
                    <a:pt x="0" y="279038"/>
                  </a:cubicBezTo>
                  <a:lnTo>
                    <a:pt x="0" y="33886"/>
                  </a:lnTo>
                  <a:cubicBezTo>
                    <a:pt x="0" y="15171"/>
                    <a:pt x="15171" y="0"/>
                    <a:pt x="33886" y="0"/>
                  </a:cubicBezTo>
                  <a:close/>
                </a:path>
              </a:pathLst>
            </a:custGeom>
            <a:solidFill>
              <a:srgbClr val="3C3333"/>
            </a:solidFill>
            <a:ln w="38100" cap="rnd">
              <a:solidFill>
                <a:srgbClr val="000000"/>
              </a:solidFill>
              <a:prstDash val="lgDash"/>
              <a:round/>
            </a:ln>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4482082">
            <a:off x="1922793" y="1168029"/>
            <a:ext cx="1507050" cy="1329972"/>
          </a:xfrm>
          <a:custGeom>
            <a:avLst/>
            <a:gdLst/>
            <a:ahLst/>
            <a:cxnLst/>
            <a:rect r="r" b="b" t="t" l="l"/>
            <a:pathLst>
              <a:path h="1329972" w="1507050">
                <a:moveTo>
                  <a:pt x="0" y="0"/>
                </a:moveTo>
                <a:lnTo>
                  <a:pt x="1507050" y="0"/>
                </a:lnTo>
                <a:lnTo>
                  <a:pt x="1507050" y="1329972"/>
                </a:lnTo>
                <a:lnTo>
                  <a:pt x="0" y="1329972"/>
                </a:lnTo>
                <a:lnTo>
                  <a:pt x="0" y="0"/>
                </a:lnTo>
                <a:close/>
              </a:path>
            </a:pathLst>
          </a:custGeom>
          <a:blipFill>
            <a:blip r:embed="rId6"/>
            <a:stretch>
              <a:fillRect l="0" t="0" r="0" b="0"/>
            </a:stretch>
          </a:blipFill>
        </p:spPr>
      </p:sp>
      <p:sp>
        <p:nvSpPr>
          <p:cNvPr name="Freeform 27" id="27"/>
          <p:cNvSpPr/>
          <p:nvPr/>
        </p:nvSpPr>
        <p:spPr>
          <a:xfrm flipH="false" flipV="false" rot="-6871490">
            <a:off x="15147287" y="1959700"/>
            <a:ext cx="1900240" cy="1687240"/>
          </a:xfrm>
          <a:custGeom>
            <a:avLst/>
            <a:gdLst/>
            <a:ahLst/>
            <a:cxnLst/>
            <a:rect r="r" b="b" t="t" l="l"/>
            <a:pathLst>
              <a:path h="1687240" w="1900240">
                <a:moveTo>
                  <a:pt x="0" y="0"/>
                </a:moveTo>
                <a:lnTo>
                  <a:pt x="1900240" y="0"/>
                </a:lnTo>
                <a:lnTo>
                  <a:pt x="1900240" y="1687240"/>
                </a:lnTo>
                <a:lnTo>
                  <a:pt x="0" y="1687240"/>
                </a:lnTo>
                <a:lnTo>
                  <a:pt x="0" y="0"/>
                </a:lnTo>
                <a:close/>
              </a:path>
            </a:pathLst>
          </a:custGeom>
          <a:blipFill>
            <a:blip r:embed="rId7">
              <a:extLst>
                <a:ext uri="{96DAC541-7B7A-43D3-8B79-37D633B846F1}">
                  <asvg:svgBlip xmlns:asvg="http://schemas.microsoft.com/office/drawing/2016/SVG/main" r:embed="rId8"/>
                </a:ext>
              </a:extLst>
            </a:blip>
            <a:stretch>
              <a:fillRect l="-48134" t="-113225" r="0" b="0"/>
            </a:stretch>
          </a:blipFill>
        </p:spPr>
      </p:sp>
      <p:sp>
        <p:nvSpPr>
          <p:cNvPr name="Freeform 28" id="28"/>
          <p:cNvSpPr/>
          <p:nvPr/>
        </p:nvSpPr>
        <p:spPr>
          <a:xfrm flipH="false" flipV="false" rot="0">
            <a:off x="1848734" y="2974770"/>
            <a:ext cx="5809770" cy="6006846"/>
          </a:xfrm>
          <a:custGeom>
            <a:avLst/>
            <a:gdLst/>
            <a:ahLst/>
            <a:cxnLst/>
            <a:rect r="r" b="b" t="t" l="l"/>
            <a:pathLst>
              <a:path h="6006846" w="5809770">
                <a:moveTo>
                  <a:pt x="0" y="0"/>
                </a:moveTo>
                <a:lnTo>
                  <a:pt x="5809769" y="0"/>
                </a:lnTo>
                <a:lnTo>
                  <a:pt x="5809769" y="6006847"/>
                </a:lnTo>
                <a:lnTo>
                  <a:pt x="0" y="6006847"/>
                </a:lnTo>
                <a:lnTo>
                  <a:pt x="0" y="0"/>
                </a:lnTo>
                <a:close/>
              </a:path>
            </a:pathLst>
          </a:custGeom>
          <a:blipFill>
            <a:blip r:embed="rId9"/>
            <a:stretch>
              <a:fillRect l="-45465" t="0" r="-26400" b="0"/>
            </a:stretch>
          </a:blipFill>
        </p:spPr>
      </p:sp>
      <p:sp>
        <p:nvSpPr>
          <p:cNvPr name="TextBox 29" id="29"/>
          <p:cNvSpPr txBox="true"/>
          <p:nvPr/>
        </p:nvSpPr>
        <p:spPr>
          <a:xfrm rot="0">
            <a:off x="5679283" y="1422287"/>
            <a:ext cx="7326414" cy="764307"/>
          </a:xfrm>
          <a:prstGeom prst="rect">
            <a:avLst/>
          </a:prstGeom>
        </p:spPr>
        <p:txBody>
          <a:bodyPr anchor="t" rtlCol="false" tIns="0" lIns="0" bIns="0" rIns="0">
            <a:spAutoFit/>
          </a:bodyPr>
          <a:lstStyle/>
          <a:p>
            <a:pPr algn="ctr">
              <a:lnSpc>
                <a:spcPts val="5918"/>
              </a:lnSpc>
            </a:pPr>
            <a:r>
              <a:rPr lang="en-US" sz="4697">
                <a:solidFill>
                  <a:srgbClr val="FFFFFF"/>
                </a:solidFill>
                <a:latin typeface="Arimo Bold"/>
              </a:rPr>
              <a:t>Hồ Chí Minh khẳng định: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996805" cy="8816209"/>
            <a:chOff x="0" y="0"/>
            <a:chExt cx="4213150" cy="2321965"/>
          </a:xfrm>
        </p:grpSpPr>
        <p:sp>
          <p:nvSpPr>
            <p:cNvPr name="Freeform 4" id="4"/>
            <p:cNvSpPr/>
            <p:nvPr/>
          </p:nvSpPr>
          <p:spPr>
            <a:xfrm flipH="false" flipV="false" rot="0">
              <a:off x="0" y="0"/>
              <a:ext cx="4213150" cy="2321965"/>
            </a:xfrm>
            <a:custGeom>
              <a:avLst/>
              <a:gdLst/>
              <a:ahLst/>
              <a:cxnLst/>
              <a:rect r="r" b="b" t="t" l="l"/>
              <a:pathLst>
                <a:path h="2321965" w="4213150">
                  <a:moveTo>
                    <a:pt x="0" y="0"/>
                  </a:moveTo>
                  <a:lnTo>
                    <a:pt x="4213150" y="0"/>
                  </a:lnTo>
                  <a:lnTo>
                    <a:pt x="421315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flipV="true">
            <a:off x="1485557" y="7290565"/>
            <a:ext cx="7554534" cy="209337"/>
          </a:xfrm>
          <a:prstGeom prst="line">
            <a:avLst/>
          </a:prstGeom>
          <a:ln cap="flat" w="9525">
            <a:solidFill>
              <a:srgbClr val="000000"/>
            </a:solidFill>
            <a:prstDash val="solid"/>
            <a:headEnd type="none" len="sm" w="sm"/>
            <a:tailEnd type="none" len="sm" w="sm"/>
          </a:ln>
        </p:spPr>
      </p:sp>
      <p:grpSp>
        <p:nvGrpSpPr>
          <p:cNvPr name="Group 8" id="8"/>
          <p:cNvGrpSpPr/>
          <p:nvPr/>
        </p:nvGrpSpPr>
        <p:grpSpPr>
          <a:xfrm rot="0">
            <a:off x="17706109" y="-512331"/>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flipV="true">
            <a:off x="1485557" y="3531776"/>
            <a:ext cx="7390815" cy="28142"/>
          </a:xfrm>
          <a:prstGeom prst="line">
            <a:avLst/>
          </a:prstGeom>
          <a:ln cap="flat" w="9525">
            <a:solidFill>
              <a:srgbClr val="000000"/>
            </a:solidFill>
            <a:prstDash val="solid"/>
            <a:headEnd type="none" len="sm" w="sm"/>
            <a:tailEnd type="none" len="sm" w="sm"/>
          </a:ln>
        </p:spPr>
      </p:sp>
      <p:sp>
        <p:nvSpPr>
          <p:cNvPr name="AutoShape 13" id="13"/>
          <p:cNvSpPr/>
          <p:nvPr/>
        </p:nvSpPr>
        <p:spPr>
          <a:xfrm flipV="true">
            <a:off x="1485557" y="5073123"/>
            <a:ext cx="7775341" cy="77861"/>
          </a:xfrm>
          <a:prstGeom prst="line">
            <a:avLst/>
          </a:prstGeom>
          <a:ln cap="flat" w="9525">
            <a:solidFill>
              <a:srgbClr val="000000"/>
            </a:solidFill>
            <a:prstDash val="solid"/>
            <a:headEnd type="none" len="sm" w="sm"/>
            <a:tailEnd type="none" len="sm" w="sm"/>
          </a:ln>
        </p:spPr>
      </p:sp>
      <p:sp>
        <p:nvSpPr>
          <p:cNvPr name="AutoShape 14" id="14"/>
          <p:cNvSpPr/>
          <p:nvPr/>
        </p:nvSpPr>
        <p:spPr>
          <a:xfrm flipV="true">
            <a:off x="1485557" y="6704155"/>
            <a:ext cx="7554534" cy="476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7376307"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7390815" cy="18260"/>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7376307" cy="51013"/>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grpSp>
        <p:nvGrpSpPr>
          <p:cNvPr name="Group 19" id="19"/>
          <p:cNvGrpSpPr/>
          <p:nvPr/>
        </p:nvGrpSpPr>
        <p:grpSpPr>
          <a:xfrm rot="0">
            <a:off x="1850178" y="3153499"/>
            <a:ext cx="9583053" cy="5567851"/>
            <a:chOff x="0" y="0"/>
            <a:chExt cx="2523932" cy="1466430"/>
          </a:xfrm>
        </p:grpSpPr>
        <p:sp>
          <p:nvSpPr>
            <p:cNvPr name="Freeform 20" id="20"/>
            <p:cNvSpPr/>
            <p:nvPr/>
          </p:nvSpPr>
          <p:spPr>
            <a:xfrm flipH="false" flipV="false" rot="0">
              <a:off x="0" y="0"/>
              <a:ext cx="2523932" cy="1466430"/>
            </a:xfrm>
            <a:custGeom>
              <a:avLst/>
              <a:gdLst/>
              <a:ahLst/>
              <a:cxnLst/>
              <a:rect r="r" b="b" t="t" l="l"/>
              <a:pathLst>
                <a:path h="1466430" w="2523932">
                  <a:moveTo>
                    <a:pt x="41202" y="0"/>
                  </a:moveTo>
                  <a:lnTo>
                    <a:pt x="2482730" y="0"/>
                  </a:lnTo>
                  <a:cubicBezTo>
                    <a:pt x="2505485" y="0"/>
                    <a:pt x="2523932" y="18447"/>
                    <a:pt x="2523932" y="41202"/>
                  </a:cubicBezTo>
                  <a:lnTo>
                    <a:pt x="2523932" y="1425228"/>
                  </a:lnTo>
                  <a:cubicBezTo>
                    <a:pt x="2523932" y="1447983"/>
                    <a:pt x="2505485" y="1466430"/>
                    <a:pt x="2482730" y="1466430"/>
                  </a:cubicBezTo>
                  <a:lnTo>
                    <a:pt x="41202" y="1466430"/>
                  </a:lnTo>
                  <a:cubicBezTo>
                    <a:pt x="18447" y="1466430"/>
                    <a:pt x="0" y="1447983"/>
                    <a:pt x="0" y="1425228"/>
                  </a:cubicBezTo>
                  <a:lnTo>
                    <a:pt x="0" y="41202"/>
                  </a:lnTo>
                  <a:cubicBezTo>
                    <a:pt x="0" y="18447"/>
                    <a:pt x="18447" y="0"/>
                    <a:pt x="41202" y="0"/>
                  </a:cubicBezTo>
                  <a:close/>
                </a:path>
              </a:pathLst>
            </a:custGeom>
            <a:solidFill>
              <a:srgbClr val="DDC6A2"/>
            </a:solidFill>
            <a:ln w="38100" cap="rnd">
              <a:solidFill>
                <a:srgbClr val="000000"/>
              </a:solidFill>
              <a:prstDash val="lgDash"/>
              <a:round/>
            </a:ln>
          </p:spPr>
        </p:sp>
        <p:sp>
          <p:nvSpPr>
            <p:cNvPr name="TextBox 21" id="21"/>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4482082">
            <a:off x="1823378" y="1586233"/>
            <a:ext cx="1507050" cy="1329972"/>
          </a:xfrm>
          <a:custGeom>
            <a:avLst/>
            <a:gdLst/>
            <a:ahLst/>
            <a:cxnLst/>
            <a:rect r="r" b="b" t="t" l="l"/>
            <a:pathLst>
              <a:path h="1329972" w="1507050">
                <a:moveTo>
                  <a:pt x="0" y="0"/>
                </a:moveTo>
                <a:lnTo>
                  <a:pt x="1507050" y="0"/>
                </a:lnTo>
                <a:lnTo>
                  <a:pt x="1507050" y="1329972"/>
                </a:lnTo>
                <a:lnTo>
                  <a:pt x="0" y="1329972"/>
                </a:lnTo>
                <a:lnTo>
                  <a:pt x="0" y="0"/>
                </a:lnTo>
                <a:close/>
              </a:path>
            </a:pathLst>
          </a:custGeom>
          <a:blipFill>
            <a:blip r:embed="rId6"/>
            <a:stretch>
              <a:fillRect l="0" t="0" r="0" b="0"/>
            </a:stretch>
          </a:blipFill>
        </p:spPr>
      </p:sp>
      <p:sp>
        <p:nvSpPr>
          <p:cNvPr name="Freeform 23" id="23"/>
          <p:cNvSpPr/>
          <p:nvPr/>
        </p:nvSpPr>
        <p:spPr>
          <a:xfrm flipH="false" flipV="false" rot="-6871490">
            <a:off x="10067744" y="7877730"/>
            <a:ext cx="1900240" cy="1687240"/>
          </a:xfrm>
          <a:custGeom>
            <a:avLst/>
            <a:gdLst/>
            <a:ahLst/>
            <a:cxnLst/>
            <a:rect r="r" b="b" t="t" l="l"/>
            <a:pathLst>
              <a:path h="1687240" w="1900240">
                <a:moveTo>
                  <a:pt x="0" y="0"/>
                </a:moveTo>
                <a:lnTo>
                  <a:pt x="1900240" y="0"/>
                </a:lnTo>
                <a:lnTo>
                  <a:pt x="1900240" y="1687240"/>
                </a:lnTo>
                <a:lnTo>
                  <a:pt x="0" y="1687240"/>
                </a:lnTo>
                <a:lnTo>
                  <a:pt x="0" y="0"/>
                </a:lnTo>
                <a:close/>
              </a:path>
            </a:pathLst>
          </a:custGeom>
          <a:blipFill>
            <a:blip r:embed="rId7">
              <a:extLst>
                <a:ext uri="{96DAC541-7B7A-43D3-8B79-37D633B846F1}">
                  <asvg:svgBlip xmlns:asvg="http://schemas.microsoft.com/office/drawing/2016/SVG/main" r:embed="rId8"/>
                </a:ext>
              </a:extLst>
            </a:blip>
            <a:stretch>
              <a:fillRect l="-48134" t="-113225" r="0" b="0"/>
            </a:stretch>
          </a:blipFill>
        </p:spPr>
      </p:sp>
      <p:sp>
        <p:nvSpPr>
          <p:cNvPr name="Freeform 24" id="24"/>
          <p:cNvSpPr/>
          <p:nvPr/>
        </p:nvSpPr>
        <p:spPr>
          <a:xfrm flipH="false" flipV="false" rot="0">
            <a:off x="4754424" y="1280037"/>
            <a:ext cx="9020900" cy="1213721"/>
          </a:xfrm>
          <a:custGeom>
            <a:avLst/>
            <a:gdLst/>
            <a:ahLst/>
            <a:cxnLst/>
            <a:rect r="r" b="b" t="t" l="l"/>
            <a:pathLst>
              <a:path h="1213721" w="9020900">
                <a:moveTo>
                  <a:pt x="0" y="0"/>
                </a:moveTo>
                <a:lnTo>
                  <a:pt x="9020900" y="0"/>
                </a:lnTo>
                <a:lnTo>
                  <a:pt x="9020900" y="1213721"/>
                </a:lnTo>
                <a:lnTo>
                  <a:pt x="0" y="12137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false" rot="0">
            <a:off x="11812968" y="2807877"/>
            <a:ext cx="5004718" cy="6031528"/>
          </a:xfrm>
          <a:custGeom>
            <a:avLst/>
            <a:gdLst/>
            <a:ahLst/>
            <a:cxnLst/>
            <a:rect r="r" b="b" t="t" l="l"/>
            <a:pathLst>
              <a:path h="6031528" w="5004718">
                <a:moveTo>
                  <a:pt x="0" y="0"/>
                </a:moveTo>
                <a:lnTo>
                  <a:pt x="5004718" y="0"/>
                </a:lnTo>
                <a:lnTo>
                  <a:pt x="5004718" y="6031528"/>
                </a:lnTo>
                <a:lnTo>
                  <a:pt x="0" y="6031528"/>
                </a:lnTo>
                <a:lnTo>
                  <a:pt x="0" y="0"/>
                </a:lnTo>
                <a:close/>
              </a:path>
            </a:pathLst>
          </a:custGeom>
          <a:blipFill>
            <a:blip r:embed="rId11"/>
            <a:stretch>
              <a:fillRect l="0" t="0" r="0" b="-22023"/>
            </a:stretch>
          </a:blipFill>
        </p:spPr>
      </p:sp>
      <p:sp>
        <p:nvSpPr>
          <p:cNvPr name="TextBox 26" id="26"/>
          <p:cNvSpPr txBox="true"/>
          <p:nvPr/>
        </p:nvSpPr>
        <p:spPr>
          <a:xfrm rot="0">
            <a:off x="2234654" y="3718616"/>
            <a:ext cx="8783210" cy="1828800"/>
          </a:xfrm>
          <a:prstGeom prst="rect">
            <a:avLst/>
          </a:prstGeom>
        </p:spPr>
        <p:txBody>
          <a:bodyPr anchor="t" rtlCol="false" tIns="0" lIns="0" bIns="0" rIns="0">
            <a:spAutoFit/>
          </a:bodyPr>
          <a:lstStyle/>
          <a:p>
            <a:pPr algn="just">
              <a:lnSpc>
                <a:spcPts val="3611"/>
              </a:lnSpc>
            </a:pPr>
            <a:r>
              <a:rPr lang="en-US" sz="3009">
                <a:solidFill>
                  <a:srgbClr val="494949"/>
                </a:solidFill>
                <a:latin typeface="Quicksand Medium"/>
              </a:rPr>
              <a:t>Nhà nước Việt Nam là một nhà nước pháp quyền xã hội chủ nghĩa. </a:t>
            </a:r>
            <a:r>
              <a:rPr lang="en-US" sz="3009">
                <a:solidFill>
                  <a:srgbClr val="D8516D"/>
                </a:solidFill>
                <a:latin typeface="Quicksand Medium"/>
              </a:rPr>
              <a:t>Mọi chủ thể, bao gồm cả người dân và nhà nước đều bị điều chỉnh bởi pháp luật và đều phải tuân thủ theo pháp luật.</a:t>
            </a:r>
            <a:r>
              <a:rPr lang="en-US" sz="3009">
                <a:solidFill>
                  <a:srgbClr val="494949"/>
                </a:solidFill>
                <a:latin typeface="Quicksand Medium"/>
              </a:rPr>
              <a:t> </a:t>
            </a:r>
          </a:p>
        </p:txBody>
      </p:sp>
      <p:sp>
        <p:nvSpPr>
          <p:cNvPr name="TextBox 27" id="27"/>
          <p:cNvSpPr txBox="true"/>
          <p:nvPr/>
        </p:nvSpPr>
        <p:spPr>
          <a:xfrm rot="0">
            <a:off x="4952985" y="1393917"/>
            <a:ext cx="8174213" cy="1118891"/>
          </a:xfrm>
          <a:prstGeom prst="rect">
            <a:avLst/>
          </a:prstGeom>
        </p:spPr>
        <p:txBody>
          <a:bodyPr anchor="t" rtlCol="false" tIns="0" lIns="0" bIns="0" rIns="0">
            <a:spAutoFit/>
          </a:bodyPr>
          <a:lstStyle/>
          <a:p>
            <a:pPr algn="ctr">
              <a:lnSpc>
                <a:spcPts val="8636"/>
              </a:lnSpc>
            </a:pPr>
            <a:r>
              <a:rPr lang="en-US" sz="7851">
                <a:solidFill>
                  <a:srgbClr val="494949"/>
                </a:solidFill>
                <a:latin typeface="Quicksand Bold"/>
              </a:rPr>
              <a:t>VÍ DỤ</a:t>
            </a:r>
          </a:p>
        </p:txBody>
      </p:sp>
      <p:sp>
        <p:nvSpPr>
          <p:cNvPr name="TextBox 28" id="28"/>
          <p:cNvSpPr txBox="true"/>
          <p:nvPr/>
        </p:nvSpPr>
        <p:spPr>
          <a:xfrm rot="0">
            <a:off x="2234654" y="5823641"/>
            <a:ext cx="8783210" cy="2286000"/>
          </a:xfrm>
          <a:prstGeom prst="rect">
            <a:avLst/>
          </a:prstGeom>
        </p:spPr>
        <p:txBody>
          <a:bodyPr anchor="t" rtlCol="false" tIns="0" lIns="0" bIns="0" rIns="0">
            <a:spAutoFit/>
          </a:bodyPr>
          <a:lstStyle/>
          <a:p>
            <a:pPr algn="just">
              <a:lnSpc>
                <a:spcPts val="3611"/>
              </a:lnSpc>
            </a:pPr>
            <a:r>
              <a:rPr lang="en-US" sz="3009">
                <a:solidFill>
                  <a:srgbClr val="494949"/>
                </a:solidFill>
                <a:latin typeface="Quicksand Medium"/>
              </a:rPr>
              <a:t>Pháp luật trong nhà nước pháp quyền xã hội chủ nghĩa Việt Nam </a:t>
            </a:r>
            <a:r>
              <a:rPr lang="en-US" sz="3009">
                <a:solidFill>
                  <a:srgbClr val="D8516D"/>
                </a:solidFill>
                <a:latin typeface="Quicksand Medium"/>
              </a:rPr>
              <a:t>thừa nhận mọi quyền lực nhà nước đều thuộc về nhân dân</a:t>
            </a:r>
            <a:r>
              <a:rPr lang="en-US" sz="3009">
                <a:solidFill>
                  <a:srgbClr val="494949"/>
                </a:solidFill>
                <a:latin typeface="Quicksand Medium"/>
              </a:rPr>
              <a:t>, do nhân dân bầu ra các cơ quan quyền lực Nhà nước, công dân đều thừa nhận tính tối cao của pháp luật.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996805" cy="8816209"/>
            <a:chOff x="0" y="0"/>
            <a:chExt cx="4213150" cy="2321965"/>
          </a:xfrm>
        </p:grpSpPr>
        <p:sp>
          <p:nvSpPr>
            <p:cNvPr name="Freeform 4" id="4"/>
            <p:cNvSpPr/>
            <p:nvPr/>
          </p:nvSpPr>
          <p:spPr>
            <a:xfrm flipH="false" flipV="false" rot="0">
              <a:off x="0" y="0"/>
              <a:ext cx="4213150" cy="2321965"/>
            </a:xfrm>
            <a:custGeom>
              <a:avLst/>
              <a:gdLst/>
              <a:ahLst/>
              <a:cxnLst/>
              <a:rect r="r" b="b" t="t" l="l"/>
              <a:pathLst>
                <a:path h="2321965" w="4213150">
                  <a:moveTo>
                    <a:pt x="0" y="0"/>
                  </a:moveTo>
                  <a:lnTo>
                    <a:pt x="4213150" y="0"/>
                  </a:lnTo>
                  <a:lnTo>
                    <a:pt x="421315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flipV="true">
            <a:off x="1485557" y="7290565"/>
            <a:ext cx="7554534" cy="209337"/>
          </a:xfrm>
          <a:prstGeom prst="line">
            <a:avLst/>
          </a:prstGeom>
          <a:ln cap="flat" w="9525">
            <a:solidFill>
              <a:srgbClr val="000000"/>
            </a:solidFill>
            <a:prstDash val="solid"/>
            <a:headEnd type="none" len="sm" w="sm"/>
            <a:tailEnd type="none" len="sm" w="sm"/>
          </a:ln>
        </p:spPr>
      </p:sp>
      <p:grpSp>
        <p:nvGrpSpPr>
          <p:cNvPr name="Group 8" id="8"/>
          <p:cNvGrpSpPr/>
          <p:nvPr/>
        </p:nvGrpSpPr>
        <p:grpSpPr>
          <a:xfrm rot="0">
            <a:off x="17706109" y="-512331"/>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flipV="true">
            <a:off x="1485557" y="3531776"/>
            <a:ext cx="7390815" cy="28142"/>
          </a:xfrm>
          <a:prstGeom prst="line">
            <a:avLst/>
          </a:prstGeom>
          <a:ln cap="flat" w="9525">
            <a:solidFill>
              <a:srgbClr val="000000"/>
            </a:solidFill>
            <a:prstDash val="solid"/>
            <a:headEnd type="none" len="sm" w="sm"/>
            <a:tailEnd type="none" len="sm" w="sm"/>
          </a:ln>
        </p:spPr>
      </p:sp>
      <p:sp>
        <p:nvSpPr>
          <p:cNvPr name="AutoShape 13" id="13"/>
          <p:cNvSpPr/>
          <p:nvPr/>
        </p:nvSpPr>
        <p:spPr>
          <a:xfrm flipV="true">
            <a:off x="1485557" y="5073123"/>
            <a:ext cx="7775341" cy="77861"/>
          </a:xfrm>
          <a:prstGeom prst="line">
            <a:avLst/>
          </a:prstGeom>
          <a:ln cap="flat" w="9525">
            <a:solidFill>
              <a:srgbClr val="000000"/>
            </a:solidFill>
            <a:prstDash val="solid"/>
            <a:headEnd type="none" len="sm" w="sm"/>
            <a:tailEnd type="none" len="sm" w="sm"/>
          </a:ln>
        </p:spPr>
      </p:sp>
      <p:sp>
        <p:nvSpPr>
          <p:cNvPr name="AutoShape 14" id="14"/>
          <p:cNvSpPr/>
          <p:nvPr/>
        </p:nvSpPr>
        <p:spPr>
          <a:xfrm flipV="true">
            <a:off x="1485557" y="6704155"/>
            <a:ext cx="7554534" cy="476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7376307"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7390815" cy="18260"/>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7376307" cy="51013"/>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grpSp>
        <p:nvGrpSpPr>
          <p:cNvPr name="Group 19" id="19"/>
          <p:cNvGrpSpPr/>
          <p:nvPr/>
        </p:nvGrpSpPr>
        <p:grpSpPr>
          <a:xfrm rot="0">
            <a:off x="1834732" y="3363049"/>
            <a:ext cx="7205362" cy="5736305"/>
            <a:chOff x="0" y="0"/>
            <a:chExt cx="1897708" cy="1510796"/>
          </a:xfrm>
        </p:grpSpPr>
        <p:sp>
          <p:nvSpPr>
            <p:cNvPr name="Freeform 20" id="20"/>
            <p:cNvSpPr/>
            <p:nvPr/>
          </p:nvSpPr>
          <p:spPr>
            <a:xfrm flipH="false" flipV="false" rot="0">
              <a:off x="0" y="0"/>
              <a:ext cx="1897708" cy="1510796"/>
            </a:xfrm>
            <a:custGeom>
              <a:avLst/>
              <a:gdLst/>
              <a:ahLst/>
              <a:cxnLst/>
              <a:rect r="r" b="b" t="t" l="l"/>
              <a:pathLst>
                <a:path h="1510796" w="1897708">
                  <a:moveTo>
                    <a:pt x="54798" y="0"/>
                  </a:moveTo>
                  <a:lnTo>
                    <a:pt x="1842911" y="0"/>
                  </a:lnTo>
                  <a:cubicBezTo>
                    <a:pt x="1857444" y="0"/>
                    <a:pt x="1871382" y="5773"/>
                    <a:pt x="1881658" y="16050"/>
                  </a:cubicBezTo>
                  <a:cubicBezTo>
                    <a:pt x="1891935" y="26326"/>
                    <a:pt x="1897708" y="40265"/>
                    <a:pt x="1897708" y="54798"/>
                  </a:cubicBezTo>
                  <a:lnTo>
                    <a:pt x="1897708" y="1455999"/>
                  </a:lnTo>
                  <a:cubicBezTo>
                    <a:pt x="1897708" y="1470532"/>
                    <a:pt x="1891935" y="1484470"/>
                    <a:pt x="1881658" y="1494747"/>
                  </a:cubicBezTo>
                  <a:cubicBezTo>
                    <a:pt x="1871382" y="1505023"/>
                    <a:pt x="1857444" y="1510796"/>
                    <a:pt x="1842911" y="1510796"/>
                  </a:cubicBezTo>
                  <a:lnTo>
                    <a:pt x="54798" y="1510796"/>
                  </a:lnTo>
                  <a:cubicBezTo>
                    <a:pt x="40265" y="1510796"/>
                    <a:pt x="26326" y="1505023"/>
                    <a:pt x="16050" y="1494747"/>
                  </a:cubicBezTo>
                  <a:cubicBezTo>
                    <a:pt x="5773" y="1484470"/>
                    <a:pt x="0" y="1470532"/>
                    <a:pt x="0" y="1455999"/>
                  </a:cubicBezTo>
                  <a:lnTo>
                    <a:pt x="0" y="54798"/>
                  </a:lnTo>
                  <a:cubicBezTo>
                    <a:pt x="0" y="40265"/>
                    <a:pt x="5773" y="26326"/>
                    <a:pt x="16050" y="16050"/>
                  </a:cubicBezTo>
                  <a:cubicBezTo>
                    <a:pt x="26326" y="5773"/>
                    <a:pt x="40265" y="0"/>
                    <a:pt x="54798" y="0"/>
                  </a:cubicBezTo>
                  <a:close/>
                </a:path>
              </a:pathLst>
            </a:custGeom>
            <a:solidFill>
              <a:srgbClr val="DDC6A2"/>
            </a:solidFill>
            <a:ln w="38100" cap="rnd">
              <a:solidFill>
                <a:srgbClr val="000000"/>
              </a:solidFill>
              <a:prstDash val="lgDash"/>
              <a:round/>
            </a:ln>
          </p:spPr>
        </p:sp>
        <p:sp>
          <p:nvSpPr>
            <p:cNvPr name="TextBox 21" id="21"/>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4482082">
            <a:off x="1823378" y="1586233"/>
            <a:ext cx="1507050" cy="1329972"/>
          </a:xfrm>
          <a:custGeom>
            <a:avLst/>
            <a:gdLst/>
            <a:ahLst/>
            <a:cxnLst/>
            <a:rect r="r" b="b" t="t" l="l"/>
            <a:pathLst>
              <a:path h="1329972" w="1507050">
                <a:moveTo>
                  <a:pt x="0" y="0"/>
                </a:moveTo>
                <a:lnTo>
                  <a:pt x="1507050" y="0"/>
                </a:lnTo>
                <a:lnTo>
                  <a:pt x="1507050" y="1329972"/>
                </a:lnTo>
                <a:lnTo>
                  <a:pt x="0" y="1329972"/>
                </a:lnTo>
                <a:lnTo>
                  <a:pt x="0" y="0"/>
                </a:lnTo>
                <a:close/>
              </a:path>
            </a:pathLst>
          </a:custGeom>
          <a:blipFill>
            <a:blip r:embed="rId6"/>
            <a:stretch>
              <a:fillRect l="0" t="0" r="0" b="0"/>
            </a:stretch>
          </a:blipFill>
        </p:spPr>
      </p:sp>
      <p:sp>
        <p:nvSpPr>
          <p:cNvPr name="Freeform 23" id="23"/>
          <p:cNvSpPr/>
          <p:nvPr/>
        </p:nvSpPr>
        <p:spPr>
          <a:xfrm flipH="false" flipV="false" rot="0">
            <a:off x="4529644" y="1367569"/>
            <a:ext cx="9020900" cy="1213721"/>
          </a:xfrm>
          <a:custGeom>
            <a:avLst/>
            <a:gdLst/>
            <a:ahLst/>
            <a:cxnLst/>
            <a:rect r="r" b="b" t="t" l="l"/>
            <a:pathLst>
              <a:path h="1213721" w="9020900">
                <a:moveTo>
                  <a:pt x="0" y="0"/>
                </a:moveTo>
                <a:lnTo>
                  <a:pt x="9020900" y="0"/>
                </a:lnTo>
                <a:lnTo>
                  <a:pt x="9020900" y="1213721"/>
                </a:lnTo>
                <a:lnTo>
                  <a:pt x="0" y="12137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9260945" y="3229489"/>
            <a:ext cx="7006250" cy="5604727"/>
          </a:xfrm>
          <a:custGeom>
            <a:avLst/>
            <a:gdLst/>
            <a:ahLst/>
            <a:cxnLst/>
            <a:rect r="r" b="b" t="t" l="l"/>
            <a:pathLst>
              <a:path h="5604727" w="7006250">
                <a:moveTo>
                  <a:pt x="0" y="0"/>
                </a:moveTo>
                <a:lnTo>
                  <a:pt x="7006250" y="0"/>
                </a:lnTo>
                <a:lnTo>
                  <a:pt x="7006250" y="5604727"/>
                </a:lnTo>
                <a:lnTo>
                  <a:pt x="0" y="5604727"/>
                </a:lnTo>
                <a:lnTo>
                  <a:pt x="0" y="0"/>
                </a:lnTo>
                <a:close/>
              </a:path>
            </a:pathLst>
          </a:custGeom>
          <a:blipFill>
            <a:blip r:embed="rId9"/>
            <a:stretch>
              <a:fillRect l="-90586" t="0" r="0" b="0"/>
            </a:stretch>
          </a:blipFill>
        </p:spPr>
      </p:sp>
      <p:sp>
        <p:nvSpPr>
          <p:cNvPr name="Freeform 25" id="25"/>
          <p:cNvSpPr/>
          <p:nvPr/>
        </p:nvSpPr>
        <p:spPr>
          <a:xfrm flipH="false" flipV="false" rot="-6871490">
            <a:off x="8194010" y="2683394"/>
            <a:ext cx="1900240" cy="1687240"/>
          </a:xfrm>
          <a:custGeom>
            <a:avLst/>
            <a:gdLst/>
            <a:ahLst/>
            <a:cxnLst/>
            <a:rect r="r" b="b" t="t" l="l"/>
            <a:pathLst>
              <a:path h="1687240" w="1900240">
                <a:moveTo>
                  <a:pt x="0" y="0"/>
                </a:moveTo>
                <a:lnTo>
                  <a:pt x="1900240" y="0"/>
                </a:lnTo>
                <a:lnTo>
                  <a:pt x="1900240" y="1687240"/>
                </a:lnTo>
                <a:lnTo>
                  <a:pt x="0" y="1687240"/>
                </a:lnTo>
                <a:lnTo>
                  <a:pt x="0" y="0"/>
                </a:lnTo>
                <a:close/>
              </a:path>
            </a:pathLst>
          </a:custGeom>
          <a:blipFill>
            <a:blip r:embed="rId10">
              <a:extLst>
                <a:ext uri="{96DAC541-7B7A-43D3-8B79-37D633B846F1}">
                  <asvg:svgBlip xmlns:asvg="http://schemas.microsoft.com/office/drawing/2016/SVG/main" r:embed="rId11"/>
                </a:ext>
              </a:extLst>
            </a:blip>
            <a:stretch>
              <a:fillRect l="-48134" t="-113225" r="0" b="0"/>
            </a:stretch>
          </a:blipFill>
        </p:spPr>
      </p:sp>
      <p:sp>
        <p:nvSpPr>
          <p:cNvPr name="TextBox 26" id="26"/>
          <p:cNvSpPr txBox="true"/>
          <p:nvPr/>
        </p:nvSpPr>
        <p:spPr>
          <a:xfrm rot="0">
            <a:off x="2440076" y="3694777"/>
            <a:ext cx="5994674" cy="5035708"/>
          </a:xfrm>
          <a:prstGeom prst="rect">
            <a:avLst/>
          </a:prstGeom>
        </p:spPr>
        <p:txBody>
          <a:bodyPr anchor="t" rtlCol="false" tIns="0" lIns="0" bIns="0" rIns="0">
            <a:spAutoFit/>
          </a:bodyPr>
          <a:lstStyle/>
          <a:p>
            <a:pPr algn="just">
              <a:lnSpc>
                <a:spcPts val="3980"/>
              </a:lnSpc>
            </a:pPr>
            <a:r>
              <a:rPr lang="en-US" sz="3109">
                <a:solidFill>
                  <a:srgbClr val="494949"/>
                </a:solidFill>
                <a:latin typeface="Quicksand Medium"/>
              </a:rPr>
              <a:t>Pháp luật thể hiện ý chí, nguyện vọng của toàn dân. Hệ thống pháp lý nước ta bao gồm các văn bản pháp luật mà trong đó </a:t>
            </a:r>
            <a:r>
              <a:rPr lang="en-US" sz="3109">
                <a:solidFill>
                  <a:srgbClr val="D8516D"/>
                </a:solidFill>
                <a:latin typeface="Quicksand Medium"/>
              </a:rPr>
              <a:t>Hiến pháp có giá trị pháp lý cao nhất đều quy định về các quyền con người, quyền tự do dân chủ</a:t>
            </a:r>
            <a:r>
              <a:rPr lang="en-US" sz="3109">
                <a:solidFill>
                  <a:srgbClr val="494949"/>
                </a:solidFill>
                <a:latin typeface="Quicksand Medium"/>
              </a:rPr>
              <a:t>, điều chỉnh các quan hệ xã hội, bảo vệ công lý, lẽ phải, quyền và lợi ích của mọi chủ thể. </a:t>
            </a:r>
          </a:p>
        </p:txBody>
      </p:sp>
      <p:sp>
        <p:nvSpPr>
          <p:cNvPr name="TextBox 27" id="27"/>
          <p:cNvSpPr txBox="true"/>
          <p:nvPr/>
        </p:nvSpPr>
        <p:spPr>
          <a:xfrm rot="0">
            <a:off x="5056894" y="1443769"/>
            <a:ext cx="8174213" cy="1118891"/>
          </a:xfrm>
          <a:prstGeom prst="rect">
            <a:avLst/>
          </a:prstGeom>
        </p:spPr>
        <p:txBody>
          <a:bodyPr anchor="t" rtlCol="false" tIns="0" lIns="0" bIns="0" rIns="0">
            <a:spAutoFit/>
          </a:bodyPr>
          <a:lstStyle/>
          <a:p>
            <a:pPr algn="ctr">
              <a:lnSpc>
                <a:spcPts val="8636"/>
              </a:lnSpc>
            </a:pPr>
            <a:r>
              <a:rPr lang="en-US" sz="7851">
                <a:solidFill>
                  <a:srgbClr val="494949"/>
                </a:solidFill>
                <a:latin typeface="Quicksand Bold"/>
              </a:rPr>
              <a:t>VÍ DỤ</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6213048" cy="9063345"/>
            <a:chOff x="0" y="0"/>
            <a:chExt cx="4270103" cy="2387054"/>
          </a:xfrm>
        </p:grpSpPr>
        <p:sp>
          <p:nvSpPr>
            <p:cNvPr name="Freeform 4" id="4"/>
            <p:cNvSpPr/>
            <p:nvPr/>
          </p:nvSpPr>
          <p:spPr>
            <a:xfrm flipH="false" flipV="false" rot="0">
              <a:off x="0" y="0"/>
              <a:ext cx="4270103" cy="2387054"/>
            </a:xfrm>
            <a:custGeom>
              <a:avLst/>
              <a:gdLst/>
              <a:ahLst/>
              <a:cxnLst/>
              <a:rect r="r" b="b" t="t" l="l"/>
              <a:pathLst>
                <a:path h="2387054" w="4270103">
                  <a:moveTo>
                    <a:pt x="0" y="0"/>
                  </a:moveTo>
                  <a:lnTo>
                    <a:pt x="4270103" y="0"/>
                  </a:lnTo>
                  <a:lnTo>
                    <a:pt x="4270103" y="2387054"/>
                  </a:lnTo>
                  <a:lnTo>
                    <a:pt x="0" y="2387054"/>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9" id="9"/>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0" id="10"/>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1" id="11"/>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8299983"/>
            <a:ext cx="14781630" cy="23812"/>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2251771" y="-304513"/>
            <a:ext cx="3086100" cy="13632873"/>
            <a:chOff x="0" y="0"/>
            <a:chExt cx="812800" cy="3590551"/>
          </a:xfrm>
        </p:grpSpPr>
        <p:sp>
          <p:nvSpPr>
            <p:cNvPr name="Freeform 16" id="16"/>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7" id="1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4157948" y="446449"/>
            <a:ext cx="9972104" cy="1341701"/>
          </a:xfrm>
          <a:custGeom>
            <a:avLst/>
            <a:gdLst/>
            <a:ahLst/>
            <a:cxnLst/>
            <a:rect r="r" b="b" t="t" l="l"/>
            <a:pathLst>
              <a:path h="1341701" w="9972104">
                <a:moveTo>
                  <a:pt x="0" y="0"/>
                </a:moveTo>
                <a:lnTo>
                  <a:pt x="9972104" y="0"/>
                </a:lnTo>
                <a:lnTo>
                  <a:pt x="9972104" y="1341701"/>
                </a:lnTo>
                <a:lnTo>
                  <a:pt x="0" y="13417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5056894" y="649894"/>
            <a:ext cx="8174213" cy="1036342"/>
          </a:xfrm>
          <a:prstGeom prst="rect">
            <a:avLst/>
          </a:prstGeom>
        </p:spPr>
        <p:txBody>
          <a:bodyPr anchor="t" rtlCol="false" tIns="0" lIns="0" bIns="0" rIns="0">
            <a:spAutoFit/>
          </a:bodyPr>
          <a:lstStyle/>
          <a:p>
            <a:pPr algn="ctr">
              <a:lnSpc>
                <a:spcPts val="8086"/>
              </a:lnSpc>
            </a:pPr>
            <a:r>
              <a:rPr lang="en-US" sz="7351">
                <a:solidFill>
                  <a:srgbClr val="494949"/>
                </a:solidFill>
                <a:latin typeface="Quicksand Bold"/>
              </a:rPr>
              <a:t>Trả lời câu hỏi</a:t>
            </a:r>
          </a:p>
        </p:txBody>
      </p:sp>
      <p:grpSp>
        <p:nvGrpSpPr>
          <p:cNvPr name="Group 20" id="20"/>
          <p:cNvGrpSpPr/>
          <p:nvPr/>
        </p:nvGrpSpPr>
        <p:grpSpPr>
          <a:xfrm rot="0">
            <a:off x="2251369" y="2718386"/>
            <a:ext cx="14015826" cy="1437255"/>
            <a:chOff x="0" y="0"/>
            <a:chExt cx="3691411" cy="378536"/>
          </a:xfrm>
        </p:grpSpPr>
        <p:sp>
          <p:nvSpPr>
            <p:cNvPr name="Freeform 21" id="21"/>
            <p:cNvSpPr/>
            <p:nvPr/>
          </p:nvSpPr>
          <p:spPr>
            <a:xfrm flipH="false" flipV="false" rot="0">
              <a:off x="0" y="0"/>
              <a:ext cx="3691411" cy="378536"/>
            </a:xfrm>
            <a:custGeom>
              <a:avLst/>
              <a:gdLst/>
              <a:ahLst/>
              <a:cxnLst/>
              <a:rect r="r" b="b" t="t" l="l"/>
              <a:pathLst>
                <a:path h="378536" w="3691411">
                  <a:moveTo>
                    <a:pt x="28171" y="0"/>
                  </a:moveTo>
                  <a:lnTo>
                    <a:pt x="3663240" y="0"/>
                  </a:lnTo>
                  <a:cubicBezTo>
                    <a:pt x="3678799" y="0"/>
                    <a:pt x="3691411" y="12613"/>
                    <a:pt x="3691411" y="28171"/>
                  </a:cubicBezTo>
                  <a:lnTo>
                    <a:pt x="3691411" y="350365"/>
                  </a:lnTo>
                  <a:cubicBezTo>
                    <a:pt x="3691411" y="357837"/>
                    <a:pt x="3688443" y="365002"/>
                    <a:pt x="3683160" y="370285"/>
                  </a:cubicBezTo>
                  <a:cubicBezTo>
                    <a:pt x="3677877" y="375568"/>
                    <a:pt x="3670712" y="378536"/>
                    <a:pt x="3663240" y="378536"/>
                  </a:cubicBezTo>
                  <a:lnTo>
                    <a:pt x="28171" y="378536"/>
                  </a:lnTo>
                  <a:cubicBezTo>
                    <a:pt x="12613" y="378536"/>
                    <a:pt x="0" y="365924"/>
                    <a:pt x="0" y="350365"/>
                  </a:cubicBezTo>
                  <a:lnTo>
                    <a:pt x="0" y="28171"/>
                  </a:lnTo>
                  <a:cubicBezTo>
                    <a:pt x="0" y="12613"/>
                    <a:pt x="12613" y="0"/>
                    <a:pt x="28171" y="0"/>
                  </a:cubicBezTo>
                  <a:close/>
                </a:path>
              </a:pathLst>
            </a:custGeom>
            <a:solidFill>
              <a:srgbClr val="DDC6A2"/>
            </a:solidFill>
            <a:ln w="38100" cap="rnd">
              <a:solidFill>
                <a:srgbClr val="000000"/>
              </a:solidFill>
              <a:prstDash val="lgDash"/>
              <a:round/>
            </a:ln>
          </p:spPr>
        </p:sp>
        <p:sp>
          <p:nvSpPr>
            <p:cNvPr name="TextBox 22" id="22"/>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752199" y="2176123"/>
            <a:ext cx="1797126" cy="179712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1853529" y="2523132"/>
            <a:ext cx="1429505" cy="1169783"/>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01</a:t>
            </a:r>
          </a:p>
        </p:txBody>
      </p:sp>
      <p:sp>
        <p:nvSpPr>
          <p:cNvPr name="TextBox 27" id="27"/>
          <p:cNvSpPr txBox="true"/>
          <p:nvPr/>
        </p:nvSpPr>
        <p:spPr>
          <a:xfrm rot="0">
            <a:off x="3650655" y="2861646"/>
            <a:ext cx="12402953" cy="1090295"/>
          </a:xfrm>
          <a:prstGeom prst="rect">
            <a:avLst/>
          </a:prstGeom>
        </p:spPr>
        <p:txBody>
          <a:bodyPr anchor="t" rtlCol="false" tIns="0" lIns="0" bIns="0" rIns="0">
            <a:spAutoFit/>
          </a:bodyPr>
          <a:lstStyle/>
          <a:p>
            <a:pPr>
              <a:lnSpc>
                <a:spcPts val="4480"/>
              </a:lnSpc>
            </a:pPr>
            <a:r>
              <a:rPr lang="en-US" sz="3200">
                <a:solidFill>
                  <a:srgbClr val="4B412E"/>
                </a:solidFill>
                <a:latin typeface="Quicksand Bold"/>
              </a:rPr>
              <a:t>Nhà nước pháp quyền là nhà nước như thế nào? (khái niệm, phân tích, liên hệ/cho ví dụ,...)</a:t>
            </a:r>
          </a:p>
        </p:txBody>
      </p:sp>
      <p:grpSp>
        <p:nvGrpSpPr>
          <p:cNvPr name="Group 28" id="28"/>
          <p:cNvGrpSpPr/>
          <p:nvPr/>
        </p:nvGrpSpPr>
        <p:grpSpPr>
          <a:xfrm rot="0">
            <a:off x="2251369" y="4912878"/>
            <a:ext cx="14015826" cy="1555187"/>
            <a:chOff x="0" y="0"/>
            <a:chExt cx="3691411" cy="409597"/>
          </a:xfrm>
        </p:grpSpPr>
        <p:sp>
          <p:nvSpPr>
            <p:cNvPr name="Freeform 29" id="29"/>
            <p:cNvSpPr/>
            <p:nvPr/>
          </p:nvSpPr>
          <p:spPr>
            <a:xfrm flipH="false" flipV="false" rot="0">
              <a:off x="0" y="0"/>
              <a:ext cx="3691411" cy="409597"/>
            </a:xfrm>
            <a:custGeom>
              <a:avLst/>
              <a:gdLst/>
              <a:ahLst/>
              <a:cxnLst/>
              <a:rect r="r" b="b" t="t" l="l"/>
              <a:pathLst>
                <a:path h="409597" w="3691411">
                  <a:moveTo>
                    <a:pt x="28171" y="0"/>
                  </a:moveTo>
                  <a:lnTo>
                    <a:pt x="3663240" y="0"/>
                  </a:lnTo>
                  <a:cubicBezTo>
                    <a:pt x="3678799" y="0"/>
                    <a:pt x="3691411" y="12613"/>
                    <a:pt x="3691411" y="28171"/>
                  </a:cubicBezTo>
                  <a:lnTo>
                    <a:pt x="3691411" y="381426"/>
                  </a:lnTo>
                  <a:cubicBezTo>
                    <a:pt x="3691411" y="396984"/>
                    <a:pt x="3678799" y="409597"/>
                    <a:pt x="3663240" y="409597"/>
                  </a:cubicBezTo>
                  <a:lnTo>
                    <a:pt x="28171" y="409597"/>
                  </a:lnTo>
                  <a:cubicBezTo>
                    <a:pt x="12613" y="409597"/>
                    <a:pt x="0" y="396984"/>
                    <a:pt x="0" y="381426"/>
                  </a:cubicBezTo>
                  <a:lnTo>
                    <a:pt x="0" y="28171"/>
                  </a:lnTo>
                  <a:cubicBezTo>
                    <a:pt x="0" y="12613"/>
                    <a:pt x="12613" y="0"/>
                    <a:pt x="28171" y="0"/>
                  </a:cubicBezTo>
                  <a:close/>
                </a:path>
              </a:pathLst>
            </a:custGeom>
            <a:solidFill>
              <a:srgbClr val="DDC6A2"/>
            </a:solidFill>
            <a:ln w="38100" cap="rnd">
              <a:solidFill>
                <a:srgbClr val="000000"/>
              </a:solidFill>
              <a:prstDash val="lgDash"/>
              <a:round/>
            </a:ln>
          </p:spPr>
        </p:sp>
        <p:sp>
          <p:nvSpPr>
            <p:cNvPr name="TextBox 30" id="3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752199" y="4516504"/>
            <a:ext cx="1797126" cy="1797126"/>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1936010" y="4845484"/>
            <a:ext cx="1429505" cy="1205840"/>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02</a:t>
            </a:r>
          </a:p>
        </p:txBody>
      </p:sp>
      <p:sp>
        <p:nvSpPr>
          <p:cNvPr name="TextBox 35" id="35"/>
          <p:cNvSpPr txBox="true"/>
          <p:nvPr/>
        </p:nvSpPr>
        <p:spPr>
          <a:xfrm rot="0">
            <a:off x="3689545" y="5098597"/>
            <a:ext cx="12364063" cy="1090295"/>
          </a:xfrm>
          <a:prstGeom prst="rect">
            <a:avLst/>
          </a:prstGeom>
        </p:spPr>
        <p:txBody>
          <a:bodyPr anchor="t" rtlCol="false" tIns="0" lIns="0" bIns="0" rIns="0">
            <a:spAutoFit/>
          </a:bodyPr>
          <a:lstStyle/>
          <a:p>
            <a:pPr>
              <a:lnSpc>
                <a:spcPts val="4480"/>
              </a:lnSpc>
            </a:pPr>
            <a:r>
              <a:rPr lang="en-US" sz="3200">
                <a:solidFill>
                  <a:srgbClr val="4B412E"/>
                </a:solidFill>
                <a:latin typeface="Quicksand Bold"/>
              </a:rPr>
              <a:t>Nêu những đặc trưng cơ bản của nhà nước pháp quyền XHCN Việt Nam</a:t>
            </a:r>
          </a:p>
        </p:txBody>
      </p:sp>
      <p:sp>
        <p:nvSpPr>
          <p:cNvPr name="TextBox 36" id="36"/>
          <p:cNvSpPr txBox="true"/>
          <p:nvPr/>
        </p:nvSpPr>
        <p:spPr>
          <a:xfrm rot="0">
            <a:off x="2668364" y="8110750"/>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grpSp>
        <p:nvGrpSpPr>
          <p:cNvPr name="Group 37" id="37"/>
          <p:cNvGrpSpPr/>
          <p:nvPr/>
        </p:nvGrpSpPr>
        <p:grpSpPr>
          <a:xfrm rot="0">
            <a:off x="2343897" y="7171697"/>
            <a:ext cx="14135447" cy="2086603"/>
            <a:chOff x="0" y="0"/>
            <a:chExt cx="3722916" cy="549558"/>
          </a:xfrm>
        </p:grpSpPr>
        <p:sp>
          <p:nvSpPr>
            <p:cNvPr name="Freeform 38" id="38"/>
            <p:cNvSpPr/>
            <p:nvPr/>
          </p:nvSpPr>
          <p:spPr>
            <a:xfrm flipH="false" flipV="false" rot="0">
              <a:off x="0" y="0"/>
              <a:ext cx="3722916" cy="549558"/>
            </a:xfrm>
            <a:custGeom>
              <a:avLst/>
              <a:gdLst/>
              <a:ahLst/>
              <a:cxnLst/>
              <a:rect r="r" b="b" t="t" l="l"/>
              <a:pathLst>
                <a:path h="549558" w="3722916">
                  <a:moveTo>
                    <a:pt x="27932" y="0"/>
                  </a:moveTo>
                  <a:lnTo>
                    <a:pt x="3694984" y="0"/>
                  </a:lnTo>
                  <a:cubicBezTo>
                    <a:pt x="3710410" y="0"/>
                    <a:pt x="3722916" y="12506"/>
                    <a:pt x="3722916" y="27932"/>
                  </a:cubicBezTo>
                  <a:lnTo>
                    <a:pt x="3722916" y="521626"/>
                  </a:lnTo>
                  <a:cubicBezTo>
                    <a:pt x="3722916" y="529034"/>
                    <a:pt x="3719973" y="536138"/>
                    <a:pt x="3714735" y="541377"/>
                  </a:cubicBezTo>
                  <a:cubicBezTo>
                    <a:pt x="3709496" y="546615"/>
                    <a:pt x="3702392" y="549558"/>
                    <a:pt x="3694984" y="549558"/>
                  </a:cubicBezTo>
                  <a:lnTo>
                    <a:pt x="27932" y="549558"/>
                  </a:lnTo>
                  <a:cubicBezTo>
                    <a:pt x="12506" y="549558"/>
                    <a:pt x="0" y="537052"/>
                    <a:pt x="0" y="521626"/>
                  </a:cubicBezTo>
                  <a:lnTo>
                    <a:pt x="0" y="27932"/>
                  </a:lnTo>
                  <a:cubicBezTo>
                    <a:pt x="0" y="12506"/>
                    <a:pt x="12506" y="0"/>
                    <a:pt x="27932" y="0"/>
                  </a:cubicBezTo>
                  <a:close/>
                </a:path>
              </a:pathLst>
            </a:custGeom>
            <a:solidFill>
              <a:srgbClr val="DDC6A2"/>
            </a:solidFill>
            <a:ln w="38100" cap="rnd">
              <a:solidFill>
                <a:srgbClr val="000000"/>
              </a:solidFill>
              <a:prstDash val="lgDash"/>
              <a:round/>
            </a:ln>
          </p:spPr>
        </p:sp>
        <p:sp>
          <p:nvSpPr>
            <p:cNvPr name="TextBox 39" id="3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1853529" y="6902448"/>
            <a:ext cx="1797126" cy="1797126"/>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43" id="43"/>
          <p:cNvSpPr txBox="true"/>
          <p:nvPr/>
        </p:nvSpPr>
        <p:spPr>
          <a:xfrm rot="0">
            <a:off x="1953612" y="7197348"/>
            <a:ext cx="1429505" cy="1169783"/>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03</a:t>
            </a:r>
          </a:p>
        </p:txBody>
      </p:sp>
      <p:sp>
        <p:nvSpPr>
          <p:cNvPr name="TextBox 44" id="44"/>
          <p:cNvSpPr txBox="true"/>
          <p:nvPr/>
        </p:nvSpPr>
        <p:spPr>
          <a:xfrm rot="0">
            <a:off x="3778222" y="7356617"/>
            <a:ext cx="12186710" cy="1652270"/>
          </a:xfrm>
          <a:prstGeom prst="rect">
            <a:avLst/>
          </a:prstGeom>
        </p:spPr>
        <p:txBody>
          <a:bodyPr anchor="t" rtlCol="false" tIns="0" lIns="0" bIns="0" rIns="0">
            <a:spAutoFit/>
          </a:bodyPr>
          <a:lstStyle/>
          <a:p>
            <a:pPr algn="just">
              <a:lnSpc>
                <a:spcPts val="4480"/>
              </a:lnSpc>
            </a:pPr>
            <a:r>
              <a:rPr lang="en-US" sz="3200">
                <a:solidFill>
                  <a:srgbClr val="4B412E"/>
                </a:solidFill>
                <a:latin typeface="Quicksand Bold"/>
              </a:rPr>
              <a:t>Khái quát thực trạng xây dựng Nhà nước pháp quyền XHCN ở Việt Nam hiện nay và phương hướng xây dựng Nhà nước pháp quyền XHCN của Đảng Cộng sản Việt Nam hiện nay</a:t>
            </a:r>
          </a:p>
        </p:txBody>
      </p:sp>
      <p:sp>
        <p:nvSpPr>
          <p:cNvPr name="Freeform 45" id="45"/>
          <p:cNvSpPr/>
          <p:nvPr/>
        </p:nvSpPr>
        <p:spPr>
          <a:xfrm flipH="false" flipV="false" rot="0">
            <a:off x="2337117" y="1183514"/>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6" id="46"/>
          <p:cNvSpPr/>
          <p:nvPr/>
        </p:nvSpPr>
        <p:spPr>
          <a:xfrm flipH="false" flipV="false" rot="0">
            <a:off x="15314973" y="1425914"/>
            <a:ext cx="952222" cy="1101972"/>
          </a:xfrm>
          <a:custGeom>
            <a:avLst/>
            <a:gdLst/>
            <a:ahLst/>
            <a:cxnLst/>
            <a:rect r="r" b="b" t="t" l="l"/>
            <a:pathLst>
              <a:path h="1101972" w="952222">
                <a:moveTo>
                  <a:pt x="0" y="0"/>
                </a:moveTo>
                <a:lnTo>
                  <a:pt x="952222" y="0"/>
                </a:lnTo>
                <a:lnTo>
                  <a:pt x="952222" y="1101972"/>
                </a:lnTo>
                <a:lnTo>
                  <a:pt x="0" y="11019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16536054" y="1028700"/>
            <a:ext cx="952222" cy="1101972"/>
          </a:xfrm>
          <a:custGeom>
            <a:avLst/>
            <a:gdLst/>
            <a:ahLst/>
            <a:cxnLst/>
            <a:rect r="r" b="b" t="t" l="l"/>
            <a:pathLst>
              <a:path h="1101972" w="952222">
                <a:moveTo>
                  <a:pt x="0" y="0"/>
                </a:moveTo>
                <a:lnTo>
                  <a:pt x="952222" y="0"/>
                </a:lnTo>
                <a:lnTo>
                  <a:pt x="952222" y="1101972"/>
                </a:lnTo>
                <a:lnTo>
                  <a:pt x="0" y="11019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757905" y="3722302"/>
            <a:ext cx="8349374" cy="5535998"/>
          </a:xfrm>
          <a:custGeom>
            <a:avLst/>
            <a:gdLst/>
            <a:ahLst/>
            <a:cxnLst/>
            <a:rect r="r" b="b" t="t" l="l"/>
            <a:pathLst>
              <a:path h="5535998" w="8349374">
                <a:moveTo>
                  <a:pt x="0" y="0"/>
                </a:moveTo>
                <a:lnTo>
                  <a:pt x="8349375" y="0"/>
                </a:lnTo>
                <a:lnTo>
                  <a:pt x="8349375" y="5535998"/>
                </a:lnTo>
                <a:lnTo>
                  <a:pt x="0" y="5535998"/>
                </a:lnTo>
                <a:lnTo>
                  <a:pt x="0" y="0"/>
                </a:lnTo>
                <a:close/>
              </a:path>
            </a:pathLst>
          </a:custGeom>
          <a:blipFill>
            <a:blip r:embed="rId8"/>
            <a:stretch>
              <a:fillRect l="0" t="0" r="0" b="0"/>
            </a:stretch>
          </a:blipFill>
        </p:spPr>
      </p:sp>
      <p:sp>
        <p:nvSpPr>
          <p:cNvPr name="Freeform 21" id="21"/>
          <p:cNvSpPr/>
          <p:nvPr/>
        </p:nvSpPr>
        <p:spPr>
          <a:xfrm flipH="false" flipV="false" rot="603814">
            <a:off x="1248623" y="8636467"/>
            <a:ext cx="2357185" cy="1641458"/>
          </a:xfrm>
          <a:custGeom>
            <a:avLst/>
            <a:gdLst/>
            <a:ahLst/>
            <a:cxnLst/>
            <a:rect r="r" b="b" t="t" l="l"/>
            <a:pathLst>
              <a:path h="1641458" w="2357185">
                <a:moveTo>
                  <a:pt x="0" y="0"/>
                </a:moveTo>
                <a:lnTo>
                  <a:pt x="2357185" y="0"/>
                </a:lnTo>
                <a:lnTo>
                  <a:pt x="2357185" y="1641458"/>
                </a:lnTo>
                <a:lnTo>
                  <a:pt x="0" y="16414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1262495" y="471317"/>
            <a:ext cx="990819" cy="1005444"/>
          </a:xfrm>
          <a:custGeom>
            <a:avLst/>
            <a:gdLst/>
            <a:ahLst/>
            <a:cxnLst/>
            <a:rect r="r" b="b" t="t" l="l"/>
            <a:pathLst>
              <a:path h="1005444" w="990819">
                <a:moveTo>
                  <a:pt x="0" y="0"/>
                </a:moveTo>
                <a:lnTo>
                  <a:pt x="990820" y="0"/>
                </a:lnTo>
                <a:lnTo>
                  <a:pt x="990820" y="1005444"/>
                </a:lnTo>
                <a:lnTo>
                  <a:pt x="0" y="10054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3" id="23"/>
          <p:cNvSpPr txBox="true"/>
          <p:nvPr/>
        </p:nvSpPr>
        <p:spPr>
          <a:xfrm rot="0">
            <a:off x="3947087" y="2799910"/>
            <a:ext cx="3090862" cy="396921"/>
          </a:xfrm>
          <a:prstGeom prst="rect">
            <a:avLst/>
          </a:prstGeom>
        </p:spPr>
        <p:txBody>
          <a:bodyPr anchor="t" rtlCol="false" tIns="0" lIns="0" bIns="0" rIns="0">
            <a:spAutoFit/>
          </a:bodyPr>
          <a:lstStyle/>
          <a:p>
            <a:pPr algn="ctr">
              <a:lnSpc>
                <a:spcPts val="2837"/>
              </a:lnSpc>
            </a:pPr>
            <a:r>
              <a:rPr lang="en-US" sz="3299">
                <a:solidFill>
                  <a:srgbClr val="FFFFFF"/>
                </a:solidFill>
                <a:latin typeface="Quicksand Medium"/>
              </a:rPr>
              <a:t>Task Name</a:t>
            </a:r>
          </a:p>
        </p:txBody>
      </p:sp>
      <p:grpSp>
        <p:nvGrpSpPr>
          <p:cNvPr name="Group 24" id="24"/>
          <p:cNvGrpSpPr/>
          <p:nvPr/>
        </p:nvGrpSpPr>
        <p:grpSpPr>
          <a:xfrm rot="0">
            <a:off x="3274388" y="1413972"/>
            <a:ext cx="11841339" cy="2026884"/>
            <a:chOff x="0" y="0"/>
            <a:chExt cx="3307892" cy="566213"/>
          </a:xfrm>
        </p:grpSpPr>
        <p:sp>
          <p:nvSpPr>
            <p:cNvPr name="Freeform 25" id="25"/>
            <p:cNvSpPr/>
            <p:nvPr/>
          </p:nvSpPr>
          <p:spPr>
            <a:xfrm flipH="false" flipV="false" rot="0">
              <a:off x="0" y="0"/>
              <a:ext cx="3307892" cy="566213"/>
            </a:xfrm>
            <a:custGeom>
              <a:avLst/>
              <a:gdLst/>
              <a:ahLst/>
              <a:cxnLst/>
              <a:rect r="r" b="b" t="t" l="l"/>
              <a:pathLst>
                <a:path h="566213" w="3307892">
                  <a:moveTo>
                    <a:pt x="33344" y="0"/>
                  </a:moveTo>
                  <a:lnTo>
                    <a:pt x="3274548" y="0"/>
                  </a:lnTo>
                  <a:cubicBezTo>
                    <a:pt x="3292964" y="0"/>
                    <a:pt x="3307892" y="14929"/>
                    <a:pt x="3307892" y="33344"/>
                  </a:cubicBezTo>
                  <a:lnTo>
                    <a:pt x="3307892" y="532869"/>
                  </a:lnTo>
                  <a:cubicBezTo>
                    <a:pt x="3307892" y="541712"/>
                    <a:pt x="3304379" y="550193"/>
                    <a:pt x="3298126" y="556446"/>
                  </a:cubicBezTo>
                  <a:cubicBezTo>
                    <a:pt x="3291873" y="562700"/>
                    <a:pt x="3283392" y="566213"/>
                    <a:pt x="3274548" y="566213"/>
                  </a:cubicBezTo>
                  <a:lnTo>
                    <a:pt x="33344" y="566213"/>
                  </a:lnTo>
                  <a:cubicBezTo>
                    <a:pt x="14929" y="566213"/>
                    <a:pt x="0" y="551284"/>
                    <a:pt x="0" y="532869"/>
                  </a:cubicBezTo>
                  <a:lnTo>
                    <a:pt x="0" y="33344"/>
                  </a:lnTo>
                  <a:cubicBezTo>
                    <a:pt x="0" y="14929"/>
                    <a:pt x="14929" y="0"/>
                    <a:pt x="33344" y="0"/>
                  </a:cubicBezTo>
                  <a:close/>
                </a:path>
              </a:pathLst>
            </a:custGeom>
            <a:solidFill>
              <a:srgbClr val="DDC6A2"/>
            </a:solidFill>
            <a:ln w="38100" cap="rnd">
              <a:solidFill>
                <a:srgbClr val="000000"/>
              </a:solidFill>
              <a:prstDash val="lgDash"/>
              <a:round/>
            </a:ln>
          </p:spPr>
        </p:sp>
        <p:sp>
          <p:nvSpPr>
            <p:cNvPr name="TextBox 26" id="2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2522750" y="1502487"/>
            <a:ext cx="1694345" cy="169434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2600513" y="1833463"/>
            <a:ext cx="1347749" cy="1099067"/>
          </a:xfrm>
          <a:prstGeom prst="rect">
            <a:avLst/>
          </a:prstGeom>
        </p:spPr>
        <p:txBody>
          <a:bodyPr anchor="t" rtlCol="false" tIns="0" lIns="0" bIns="0" rIns="0">
            <a:spAutoFit/>
          </a:bodyPr>
          <a:lstStyle/>
          <a:p>
            <a:pPr algn="ctr">
              <a:lnSpc>
                <a:spcPts val="8429"/>
              </a:lnSpc>
            </a:pPr>
            <a:r>
              <a:rPr lang="en-US" sz="7663">
                <a:solidFill>
                  <a:srgbClr val="FFFFFF"/>
                </a:solidFill>
                <a:latin typeface="More Sugar Thin"/>
              </a:rPr>
              <a:t>01</a:t>
            </a:r>
          </a:p>
        </p:txBody>
      </p:sp>
      <p:sp>
        <p:nvSpPr>
          <p:cNvPr name="TextBox 31" id="31"/>
          <p:cNvSpPr txBox="true"/>
          <p:nvPr/>
        </p:nvSpPr>
        <p:spPr>
          <a:xfrm rot="0">
            <a:off x="4387978" y="1815195"/>
            <a:ext cx="10298853" cy="1117335"/>
          </a:xfrm>
          <a:prstGeom prst="rect">
            <a:avLst/>
          </a:prstGeom>
        </p:spPr>
        <p:txBody>
          <a:bodyPr anchor="t" rtlCol="false" tIns="0" lIns="0" bIns="0" rIns="0">
            <a:spAutoFit/>
          </a:bodyPr>
          <a:lstStyle/>
          <a:p>
            <a:pPr algn="just">
              <a:lnSpc>
                <a:spcPts val="4564"/>
              </a:lnSpc>
            </a:pPr>
            <a:r>
              <a:rPr lang="en-US" sz="3260">
                <a:solidFill>
                  <a:srgbClr val="4B412E"/>
                </a:solidFill>
                <a:latin typeface="Quicksand Bold"/>
              </a:rPr>
              <a:t>Thứ nhất, xây dựng nhà nước do nhân dân lao động làm chủ, đó là </a:t>
            </a:r>
            <a:r>
              <a:rPr lang="en-US" sz="3260">
                <a:solidFill>
                  <a:srgbClr val="D8516D"/>
                </a:solidFill>
                <a:latin typeface="Quicksand Bold"/>
              </a:rPr>
              <a:t>Nhà nước của dân, do dân, vì dân. </a:t>
            </a:r>
          </a:p>
        </p:txBody>
      </p:sp>
      <p:sp>
        <p:nvSpPr>
          <p:cNvPr name="TextBox 32" id="32"/>
          <p:cNvSpPr txBox="true"/>
          <p:nvPr/>
        </p:nvSpPr>
        <p:spPr>
          <a:xfrm rot="0">
            <a:off x="10656973" y="3728536"/>
            <a:ext cx="5263474" cy="5342969"/>
          </a:xfrm>
          <a:prstGeom prst="rect">
            <a:avLst/>
          </a:prstGeom>
        </p:spPr>
        <p:txBody>
          <a:bodyPr anchor="t" rtlCol="false" tIns="0" lIns="0" bIns="0" rIns="0">
            <a:spAutoFit/>
          </a:bodyPr>
          <a:lstStyle/>
          <a:p>
            <a:pPr algn="just">
              <a:lnSpc>
                <a:spcPts val="6091"/>
              </a:lnSpc>
            </a:pPr>
            <a:r>
              <a:rPr lang="en-US" sz="3760">
                <a:solidFill>
                  <a:srgbClr val="4B412E"/>
                </a:solidFill>
                <a:latin typeface="Quicksand Bold"/>
              </a:rPr>
              <a:t>Hồ Chí Minh luôn nhấn mạnh “Nước ta là một nước dân chủ, địa vị cao nhất là dân vì dân là chủ”; “Chế độ ta là chế độ dân chủ, tức là nhân dân là chủ”.</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16536054" y="1028700"/>
            <a:ext cx="952222" cy="1101972"/>
          </a:xfrm>
          <a:custGeom>
            <a:avLst/>
            <a:gdLst/>
            <a:ahLst/>
            <a:cxnLst/>
            <a:rect r="r" b="b" t="t" l="l"/>
            <a:pathLst>
              <a:path h="1101972" w="952222">
                <a:moveTo>
                  <a:pt x="0" y="0"/>
                </a:moveTo>
                <a:lnTo>
                  <a:pt x="952222" y="0"/>
                </a:lnTo>
                <a:lnTo>
                  <a:pt x="952222" y="1101972"/>
                </a:lnTo>
                <a:lnTo>
                  <a:pt x="0" y="11019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603814">
            <a:off x="1248623" y="8636467"/>
            <a:ext cx="2357185" cy="1641458"/>
          </a:xfrm>
          <a:custGeom>
            <a:avLst/>
            <a:gdLst/>
            <a:ahLst/>
            <a:cxnLst/>
            <a:rect r="r" b="b" t="t" l="l"/>
            <a:pathLst>
              <a:path h="1641458" w="2357185">
                <a:moveTo>
                  <a:pt x="0" y="0"/>
                </a:moveTo>
                <a:lnTo>
                  <a:pt x="2357185" y="0"/>
                </a:lnTo>
                <a:lnTo>
                  <a:pt x="2357185" y="1641458"/>
                </a:lnTo>
                <a:lnTo>
                  <a:pt x="0" y="16414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262495" y="471317"/>
            <a:ext cx="990819" cy="1005444"/>
          </a:xfrm>
          <a:custGeom>
            <a:avLst/>
            <a:gdLst/>
            <a:ahLst/>
            <a:cxnLst/>
            <a:rect r="r" b="b" t="t" l="l"/>
            <a:pathLst>
              <a:path h="1005444" w="990819">
                <a:moveTo>
                  <a:pt x="0" y="0"/>
                </a:moveTo>
                <a:lnTo>
                  <a:pt x="990820" y="0"/>
                </a:lnTo>
                <a:lnTo>
                  <a:pt x="990820" y="1005444"/>
                </a:lnTo>
                <a:lnTo>
                  <a:pt x="0" y="10054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3947087" y="2799910"/>
            <a:ext cx="3090862" cy="396921"/>
          </a:xfrm>
          <a:prstGeom prst="rect">
            <a:avLst/>
          </a:prstGeom>
        </p:spPr>
        <p:txBody>
          <a:bodyPr anchor="t" rtlCol="false" tIns="0" lIns="0" bIns="0" rIns="0">
            <a:spAutoFit/>
          </a:bodyPr>
          <a:lstStyle/>
          <a:p>
            <a:pPr algn="ctr">
              <a:lnSpc>
                <a:spcPts val="2837"/>
              </a:lnSpc>
            </a:pPr>
            <a:r>
              <a:rPr lang="en-US" sz="3299">
                <a:solidFill>
                  <a:srgbClr val="FFFFFF"/>
                </a:solidFill>
                <a:latin typeface="Quicksand Medium"/>
              </a:rPr>
              <a:t>Task Name</a:t>
            </a:r>
          </a:p>
        </p:txBody>
      </p:sp>
      <p:sp>
        <p:nvSpPr>
          <p:cNvPr name="TextBox 23" id="23"/>
          <p:cNvSpPr txBox="true"/>
          <p:nvPr/>
        </p:nvSpPr>
        <p:spPr>
          <a:xfrm rot="0">
            <a:off x="4035801" y="2555885"/>
            <a:ext cx="3090862" cy="396921"/>
          </a:xfrm>
          <a:prstGeom prst="rect">
            <a:avLst/>
          </a:prstGeom>
        </p:spPr>
        <p:txBody>
          <a:bodyPr anchor="t" rtlCol="false" tIns="0" lIns="0" bIns="0" rIns="0">
            <a:spAutoFit/>
          </a:bodyPr>
          <a:lstStyle/>
          <a:p>
            <a:pPr algn="ctr">
              <a:lnSpc>
                <a:spcPts val="2837"/>
              </a:lnSpc>
            </a:pPr>
            <a:r>
              <a:rPr lang="en-US" sz="3299">
                <a:solidFill>
                  <a:srgbClr val="FFFFFF"/>
                </a:solidFill>
                <a:latin typeface="Quicksand Medium"/>
              </a:rPr>
              <a:t>Task Name</a:t>
            </a:r>
          </a:p>
        </p:txBody>
      </p:sp>
      <p:grpSp>
        <p:nvGrpSpPr>
          <p:cNvPr name="Group 24" id="24"/>
          <p:cNvGrpSpPr/>
          <p:nvPr/>
        </p:nvGrpSpPr>
        <p:grpSpPr>
          <a:xfrm rot="0">
            <a:off x="3363102" y="1169947"/>
            <a:ext cx="11532421" cy="2026884"/>
            <a:chOff x="0" y="0"/>
            <a:chExt cx="3221596" cy="566213"/>
          </a:xfrm>
        </p:grpSpPr>
        <p:sp>
          <p:nvSpPr>
            <p:cNvPr name="Freeform 25" id="25"/>
            <p:cNvSpPr/>
            <p:nvPr/>
          </p:nvSpPr>
          <p:spPr>
            <a:xfrm flipH="false" flipV="false" rot="0">
              <a:off x="0" y="0"/>
              <a:ext cx="3221596" cy="566213"/>
            </a:xfrm>
            <a:custGeom>
              <a:avLst/>
              <a:gdLst/>
              <a:ahLst/>
              <a:cxnLst/>
              <a:rect r="r" b="b" t="t" l="l"/>
              <a:pathLst>
                <a:path h="566213" w="3221596">
                  <a:moveTo>
                    <a:pt x="34237" y="0"/>
                  </a:moveTo>
                  <a:lnTo>
                    <a:pt x="3187358" y="0"/>
                  </a:lnTo>
                  <a:cubicBezTo>
                    <a:pt x="3206267" y="0"/>
                    <a:pt x="3221596" y="15329"/>
                    <a:pt x="3221596" y="34237"/>
                  </a:cubicBezTo>
                  <a:lnTo>
                    <a:pt x="3221596" y="531975"/>
                  </a:lnTo>
                  <a:cubicBezTo>
                    <a:pt x="3221596" y="541056"/>
                    <a:pt x="3217988" y="549764"/>
                    <a:pt x="3211568" y="556185"/>
                  </a:cubicBezTo>
                  <a:cubicBezTo>
                    <a:pt x="3205147" y="562605"/>
                    <a:pt x="3196439" y="566213"/>
                    <a:pt x="3187358" y="566213"/>
                  </a:cubicBezTo>
                  <a:lnTo>
                    <a:pt x="34237" y="566213"/>
                  </a:lnTo>
                  <a:cubicBezTo>
                    <a:pt x="15329" y="566213"/>
                    <a:pt x="0" y="550884"/>
                    <a:pt x="0" y="531975"/>
                  </a:cubicBezTo>
                  <a:lnTo>
                    <a:pt x="0" y="34237"/>
                  </a:lnTo>
                  <a:cubicBezTo>
                    <a:pt x="0" y="15329"/>
                    <a:pt x="15329" y="0"/>
                    <a:pt x="34237" y="0"/>
                  </a:cubicBezTo>
                  <a:close/>
                </a:path>
              </a:pathLst>
            </a:custGeom>
            <a:solidFill>
              <a:srgbClr val="DDC6A2"/>
            </a:solidFill>
            <a:ln w="38100" cap="rnd">
              <a:solidFill>
                <a:srgbClr val="000000"/>
              </a:solidFill>
              <a:prstDash val="lgDash"/>
              <a:round/>
            </a:ln>
          </p:spPr>
        </p:sp>
        <p:sp>
          <p:nvSpPr>
            <p:cNvPr name="TextBox 26" id="2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2515930" y="1258462"/>
            <a:ext cx="1694345" cy="169434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2611464" y="1572440"/>
            <a:ext cx="1347749" cy="1133063"/>
          </a:xfrm>
          <a:prstGeom prst="rect">
            <a:avLst/>
          </a:prstGeom>
        </p:spPr>
        <p:txBody>
          <a:bodyPr anchor="t" rtlCol="false" tIns="0" lIns="0" bIns="0" rIns="0">
            <a:spAutoFit/>
          </a:bodyPr>
          <a:lstStyle/>
          <a:p>
            <a:pPr algn="ctr">
              <a:lnSpc>
                <a:spcPts val="8429"/>
              </a:lnSpc>
            </a:pPr>
            <a:r>
              <a:rPr lang="en-US" sz="7663">
                <a:solidFill>
                  <a:srgbClr val="FFFFFF"/>
                </a:solidFill>
                <a:latin typeface="More Sugar Thin"/>
              </a:rPr>
              <a:t>02</a:t>
            </a:r>
          </a:p>
        </p:txBody>
      </p:sp>
      <p:sp>
        <p:nvSpPr>
          <p:cNvPr name="TextBox 31" id="31"/>
          <p:cNvSpPr txBox="true"/>
          <p:nvPr/>
        </p:nvSpPr>
        <p:spPr>
          <a:xfrm rot="0">
            <a:off x="4402251" y="1480565"/>
            <a:ext cx="9989934" cy="1233540"/>
          </a:xfrm>
          <a:prstGeom prst="rect">
            <a:avLst/>
          </a:prstGeom>
        </p:spPr>
        <p:txBody>
          <a:bodyPr anchor="t" rtlCol="false" tIns="0" lIns="0" bIns="0" rIns="0">
            <a:spAutoFit/>
          </a:bodyPr>
          <a:lstStyle/>
          <a:p>
            <a:pPr algn="just">
              <a:lnSpc>
                <a:spcPts val="4984"/>
              </a:lnSpc>
            </a:pPr>
            <a:r>
              <a:rPr lang="en-US" sz="3560">
                <a:solidFill>
                  <a:srgbClr val="4B412E"/>
                </a:solidFill>
                <a:latin typeface="Quicksand Bold"/>
              </a:rPr>
              <a:t>Thứ hai, Nhà nước được </a:t>
            </a:r>
            <a:r>
              <a:rPr lang="en-US" sz="3560">
                <a:solidFill>
                  <a:srgbClr val="D8516D"/>
                </a:solidFill>
                <a:latin typeface="Quicksand Bold"/>
              </a:rPr>
              <a:t>tổ chức và hoạt động dựa trên cơ sở của Hiến pháp và pháp luật.</a:t>
            </a:r>
          </a:p>
        </p:txBody>
      </p:sp>
      <p:sp>
        <p:nvSpPr>
          <p:cNvPr name="TextBox 32" id="32"/>
          <p:cNvSpPr txBox="true"/>
          <p:nvPr/>
        </p:nvSpPr>
        <p:spPr>
          <a:xfrm rot="0">
            <a:off x="2253315" y="3632899"/>
            <a:ext cx="13480718" cy="2256869"/>
          </a:xfrm>
          <a:prstGeom prst="rect">
            <a:avLst/>
          </a:prstGeom>
        </p:spPr>
        <p:txBody>
          <a:bodyPr anchor="t" rtlCol="false" tIns="0" lIns="0" bIns="0" rIns="0">
            <a:spAutoFit/>
          </a:bodyPr>
          <a:lstStyle/>
          <a:p>
            <a:pPr algn="just">
              <a:lnSpc>
                <a:spcPts val="6091"/>
              </a:lnSpc>
            </a:pPr>
            <a:r>
              <a:rPr lang="en-US" sz="3760">
                <a:solidFill>
                  <a:srgbClr val="4B412E"/>
                </a:solidFill>
                <a:latin typeface="Quicksand Bold"/>
              </a:rPr>
              <a:t>Ý chí của nhân dân và sự lựa chọn chính trị được xác lập một cách tập trung nhất, đầy đủ nhất và cao nhất bằng Hiến pháp.</a:t>
            </a:r>
          </a:p>
        </p:txBody>
      </p:sp>
      <p:sp>
        <p:nvSpPr>
          <p:cNvPr name="TextBox 33" id="33"/>
          <p:cNvSpPr txBox="true"/>
          <p:nvPr/>
        </p:nvSpPr>
        <p:spPr>
          <a:xfrm rot="0">
            <a:off x="2253315" y="6008830"/>
            <a:ext cx="13480718" cy="2256869"/>
          </a:xfrm>
          <a:prstGeom prst="rect">
            <a:avLst/>
          </a:prstGeom>
        </p:spPr>
        <p:txBody>
          <a:bodyPr anchor="t" rtlCol="false" tIns="0" lIns="0" bIns="0" rIns="0">
            <a:spAutoFit/>
          </a:bodyPr>
          <a:lstStyle/>
          <a:p>
            <a:pPr algn="just">
              <a:lnSpc>
                <a:spcPts val="6091"/>
              </a:lnSpc>
            </a:pPr>
            <a:r>
              <a:rPr lang="en-US" sz="3760">
                <a:solidFill>
                  <a:srgbClr val="4B412E"/>
                </a:solidFill>
                <a:latin typeface="Quicksand Bold"/>
              </a:rPr>
              <a:t>Trong tất cả các hoạt động của xã hội, pháp luật được đặt ở vị trí tối thượng để điều chỉnh các quan hệ xã hội.</a:t>
            </a:r>
          </a:p>
          <a:p>
            <a:pPr algn="just">
              <a:lnSpc>
                <a:spcPts val="6091"/>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6225780" cy="9434047"/>
            <a:chOff x="0" y="0"/>
            <a:chExt cx="4273457" cy="2484687"/>
          </a:xfrm>
        </p:grpSpPr>
        <p:sp>
          <p:nvSpPr>
            <p:cNvPr name="Freeform 4" id="4"/>
            <p:cNvSpPr/>
            <p:nvPr/>
          </p:nvSpPr>
          <p:spPr>
            <a:xfrm flipH="false" flipV="false" rot="0">
              <a:off x="0" y="0"/>
              <a:ext cx="4273457" cy="2484687"/>
            </a:xfrm>
            <a:custGeom>
              <a:avLst/>
              <a:gdLst/>
              <a:ahLst/>
              <a:cxnLst/>
              <a:rect r="r" b="b" t="t" l="l"/>
              <a:pathLst>
                <a:path h="2484687" w="4273457">
                  <a:moveTo>
                    <a:pt x="0" y="0"/>
                  </a:moveTo>
                  <a:lnTo>
                    <a:pt x="4273457" y="0"/>
                  </a:lnTo>
                  <a:lnTo>
                    <a:pt x="4273457" y="2484687"/>
                  </a:lnTo>
                  <a:lnTo>
                    <a:pt x="0" y="2484687"/>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16536054" y="1028700"/>
            <a:ext cx="952222" cy="1101972"/>
          </a:xfrm>
          <a:custGeom>
            <a:avLst/>
            <a:gdLst/>
            <a:ahLst/>
            <a:cxnLst/>
            <a:rect r="r" b="b" t="t" l="l"/>
            <a:pathLst>
              <a:path h="1101972" w="952222">
                <a:moveTo>
                  <a:pt x="0" y="0"/>
                </a:moveTo>
                <a:lnTo>
                  <a:pt x="952222" y="0"/>
                </a:lnTo>
                <a:lnTo>
                  <a:pt x="952222" y="1101972"/>
                </a:lnTo>
                <a:lnTo>
                  <a:pt x="0" y="11019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262495" y="471317"/>
            <a:ext cx="990819" cy="1005444"/>
          </a:xfrm>
          <a:custGeom>
            <a:avLst/>
            <a:gdLst/>
            <a:ahLst/>
            <a:cxnLst/>
            <a:rect r="r" b="b" t="t" l="l"/>
            <a:pathLst>
              <a:path h="1005444" w="990819">
                <a:moveTo>
                  <a:pt x="0" y="0"/>
                </a:moveTo>
                <a:lnTo>
                  <a:pt x="990820" y="0"/>
                </a:lnTo>
                <a:lnTo>
                  <a:pt x="990820" y="1005444"/>
                </a:lnTo>
                <a:lnTo>
                  <a:pt x="0" y="10054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3947087" y="2799910"/>
            <a:ext cx="3090862" cy="396921"/>
          </a:xfrm>
          <a:prstGeom prst="rect">
            <a:avLst/>
          </a:prstGeom>
        </p:spPr>
        <p:txBody>
          <a:bodyPr anchor="t" rtlCol="false" tIns="0" lIns="0" bIns="0" rIns="0">
            <a:spAutoFit/>
          </a:bodyPr>
          <a:lstStyle/>
          <a:p>
            <a:pPr algn="ctr">
              <a:lnSpc>
                <a:spcPts val="2837"/>
              </a:lnSpc>
            </a:pPr>
            <a:r>
              <a:rPr lang="en-US" sz="3299">
                <a:solidFill>
                  <a:srgbClr val="FFFFFF"/>
                </a:solidFill>
                <a:latin typeface="Quicksand Medium"/>
              </a:rPr>
              <a:t>Task Name</a:t>
            </a:r>
          </a:p>
        </p:txBody>
      </p:sp>
      <p:sp>
        <p:nvSpPr>
          <p:cNvPr name="TextBox 22" id="22"/>
          <p:cNvSpPr txBox="true"/>
          <p:nvPr/>
        </p:nvSpPr>
        <p:spPr>
          <a:xfrm rot="0">
            <a:off x="4035801" y="2555885"/>
            <a:ext cx="3090862" cy="396921"/>
          </a:xfrm>
          <a:prstGeom prst="rect">
            <a:avLst/>
          </a:prstGeom>
        </p:spPr>
        <p:txBody>
          <a:bodyPr anchor="t" rtlCol="false" tIns="0" lIns="0" bIns="0" rIns="0">
            <a:spAutoFit/>
          </a:bodyPr>
          <a:lstStyle/>
          <a:p>
            <a:pPr algn="ctr">
              <a:lnSpc>
                <a:spcPts val="2837"/>
              </a:lnSpc>
            </a:pPr>
            <a:r>
              <a:rPr lang="en-US" sz="3299">
                <a:solidFill>
                  <a:srgbClr val="FFFFFF"/>
                </a:solidFill>
                <a:latin typeface="Quicksand Medium"/>
              </a:rPr>
              <a:t>Task Name</a:t>
            </a:r>
          </a:p>
        </p:txBody>
      </p:sp>
      <p:grpSp>
        <p:nvGrpSpPr>
          <p:cNvPr name="Group 23" id="23"/>
          <p:cNvGrpSpPr/>
          <p:nvPr/>
        </p:nvGrpSpPr>
        <p:grpSpPr>
          <a:xfrm rot="0">
            <a:off x="3363102" y="1169947"/>
            <a:ext cx="11532421" cy="2909494"/>
            <a:chOff x="0" y="0"/>
            <a:chExt cx="3221596" cy="812771"/>
          </a:xfrm>
        </p:grpSpPr>
        <p:sp>
          <p:nvSpPr>
            <p:cNvPr name="Freeform 24" id="24"/>
            <p:cNvSpPr/>
            <p:nvPr/>
          </p:nvSpPr>
          <p:spPr>
            <a:xfrm flipH="false" flipV="false" rot="0">
              <a:off x="0" y="0"/>
              <a:ext cx="3221596" cy="812771"/>
            </a:xfrm>
            <a:custGeom>
              <a:avLst/>
              <a:gdLst/>
              <a:ahLst/>
              <a:cxnLst/>
              <a:rect r="r" b="b" t="t" l="l"/>
              <a:pathLst>
                <a:path h="812771" w="3221596">
                  <a:moveTo>
                    <a:pt x="34237" y="0"/>
                  </a:moveTo>
                  <a:lnTo>
                    <a:pt x="3187358" y="0"/>
                  </a:lnTo>
                  <a:cubicBezTo>
                    <a:pt x="3206267" y="0"/>
                    <a:pt x="3221596" y="15329"/>
                    <a:pt x="3221596" y="34237"/>
                  </a:cubicBezTo>
                  <a:lnTo>
                    <a:pt x="3221596" y="778533"/>
                  </a:lnTo>
                  <a:cubicBezTo>
                    <a:pt x="3221596" y="797442"/>
                    <a:pt x="3206267" y="812771"/>
                    <a:pt x="3187358" y="812771"/>
                  </a:cubicBezTo>
                  <a:lnTo>
                    <a:pt x="34237" y="812771"/>
                  </a:lnTo>
                  <a:cubicBezTo>
                    <a:pt x="15329" y="812771"/>
                    <a:pt x="0" y="797442"/>
                    <a:pt x="0" y="778533"/>
                  </a:cubicBezTo>
                  <a:lnTo>
                    <a:pt x="0" y="34237"/>
                  </a:lnTo>
                  <a:cubicBezTo>
                    <a:pt x="0" y="15329"/>
                    <a:pt x="15329" y="0"/>
                    <a:pt x="34237" y="0"/>
                  </a:cubicBezTo>
                  <a:close/>
                </a:path>
              </a:pathLst>
            </a:custGeom>
            <a:solidFill>
              <a:srgbClr val="DDC6A2"/>
            </a:solidFill>
            <a:ln w="38100" cap="rnd">
              <a:solidFill>
                <a:srgbClr val="000000"/>
              </a:solidFill>
              <a:prstDash val="lgDash"/>
              <a:round/>
            </a:ln>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2515930" y="1258462"/>
            <a:ext cx="1694345" cy="169434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9295999" y="4346140"/>
            <a:ext cx="7716166" cy="5118139"/>
          </a:xfrm>
          <a:custGeom>
            <a:avLst/>
            <a:gdLst/>
            <a:ahLst/>
            <a:cxnLst/>
            <a:rect r="r" b="b" t="t" l="l"/>
            <a:pathLst>
              <a:path h="5118139" w="7716166">
                <a:moveTo>
                  <a:pt x="0" y="0"/>
                </a:moveTo>
                <a:lnTo>
                  <a:pt x="7716166" y="0"/>
                </a:lnTo>
                <a:lnTo>
                  <a:pt x="7716166" y="5118140"/>
                </a:lnTo>
                <a:lnTo>
                  <a:pt x="0" y="5118140"/>
                </a:lnTo>
                <a:lnTo>
                  <a:pt x="0" y="0"/>
                </a:lnTo>
                <a:close/>
              </a:path>
            </a:pathLst>
          </a:custGeom>
          <a:blipFill>
            <a:blip r:embed="rId10"/>
            <a:stretch>
              <a:fillRect l="0" t="0" r="-11209" b="0"/>
            </a:stretch>
          </a:blipFill>
        </p:spPr>
      </p:sp>
      <p:sp>
        <p:nvSpPr>
          <p:cNvPr name="TextBox 30" id="30"/>
          <p:cNvSpPr txBox="true"/>
          <p:nvPr/>
        </p:nvSpPr>
        <p:spPr>
          <a:xfrm rot="0">
            <a:off x="2611464" y="1572440"/>
            <a:ext cx="1347749" cy="1133063"/>
          </a:xfrm>
          <a:prstGeom prst="rect">
            <a:avLst/>
          </a:prstGeom>
        </p:spPr>
        <p:txBody>
          <a:bodyPr anchor="t" rtlCol="false" tIns="0" lIns="0" bIns="0" rIns="0">
            <a:spAutoFit/>
          </a:bodyPr>
          <a:lstStyle/>
          <a:p>
            <a:pPr algn="ctr">
              <a:lnSpc>
                <a:spcPts val="8429"/>
              </a:lnSpc>
            </a:pPr>
            <a:r>
              <a:rPr lang="en-US" sz="7663">
                <a:solidFill>
                  <a:srgbClr val="FFFFFF"/>
                </a:solidFill>
                <a:latin typeface="More Sugar Thin"/>
              </a:rPr>
              <a:t>03</a:t>
            </a:r>
          </a:p>
        </p:txBody>
      </p:sp>
      <p:sp>
        <p:nvSpPr>
          <p:cNvPr name="TextBox 31" id="31"/>
          <p:cNvSpPr txBox="true"/>
          <p:nvPr/>
        </p:nvSpPr>
        <p:spPr>
          <a:xfrm rot="0">
            <a:off x="4402251" y="1490090"/>
            <a:ext cx="9989934" cy="2260335"/>
          </a:xfrm>
          <a:prstGeom prst="rect">
            <a:avLst/>
          </a:prstGeom>
        </p:spPr>
        <p:txBody>
          <a:bodyPr anchor="t" rtlCol="false" tIns="0" lIns="0" bIns="0" rIns="0">
            <a:spAutoFit/>
          </a:bodyPr>
          <a:lstStyle/>
          <a:p>
            <a:pPr algn="just">
              <a:lnSpc>
                <a:spcPts val="4564"/>
              </a:lnSpc>
            </a:pPr>
            <a:r>
              <a:rPr lang="en-US" sz="3260">
                <a:solidFill>
                  <a:srgbClr val="4B412E"/>
                </a:solidFill>
                <a:latin typeface="Quicksand Bold"/>
              </a:rPr>
              <a:t>Thứ ba, </a:t>
            </a:r>
            <a:r>
              <a:rPr lang="en-US" sz="3260">
                <a:solidFill>
                  <a:srgbClr val="D8516D"/>
                </a:solidFill>
                <a:latin typeface="Quicksand Bold"/>
              </a:rPr>
              <a:t>quyền lực nhà nước là thống nhất, có sự phân công rõ ràng, có cơ chế phối hợp nhịp nhàng và kiểm soát</a:t>
            </a:r>
            <a:r>
              <a:rPr lang="en-US" sz="3260">
                <a:solidFill>
                  <a:srgbClr val="4B412E"/>
                </a:solidFill>
                <a:latin typeface="Quicksand Bold"/>
              </a:rPr>
              <a:t> giữa các cơ quan: lập pháp, hành pháp và tư pháp.</a:t>
            </a:r>
          </a:p>
        </p:txBody>
      </p:sp>
      <p:sp>
        <p:nvSpPr>
          <p:cNvPr name="TextBox 32" id="32"/>
          <p:cNvSpPr txBox="true"/>
          <p:nvPr/>
        </p:nvSpPr>
        <p:spPr>
          <a:xfrm rot="0">
            <a:off x="2076100" y="4465203"/>
            <a:ext cx="6800273" cy="5408672"/>
          </a:xfrm>
          <a:prstGeom prst="rect">
            <a:avLst/>
          </a:prstGeom>
        </p:spPr>
        <p:txBody>
          <a:bodyPr anchor="t" rtlCol="false" tIns="0" lIns="0" bIns="0" rIns="0">
            <a:spAutoFit/>
          </a:bodyPr>
          <a:lstStyle/>
          <a:p>
            <a:pPr algn="just">
              <a:lnSpc>
                <a:spcPts val="6159"/>
              </a:lnSpc>
            </a:pPr>
            <a:r>
              <a:rPr lang="en-US" sz="3560">
                <a:solidFill>
                  <a:srgbClr val="4B412E"/>
                </a:solidFill>
                <a:latin typeface="Quicksand Bold"/>
              </a:rPr>
              <a:t>Do vậy, nói quyền lực nhà nước là thống nhất trước tiên, là sự thống nhất ở mục tiêu chính trị, nội dung chính trị của nhà nước đó là xây dựng thành công chế độ xã hội chủ nghĩa. </a:t>
            </a:r>
          </a:p>
          <a:p>
            <a:pPr algn="just">
              <a:lnSpc>
                <a:spcPts val="615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6225780" cy="9434047"/>
            <a:chOff x="0" y="0"/>
            <a:chExt cx="4273457" cy="2484687"/>
          </a:xfrm>
        </p:grpSpPr>
        <p:sp>
          <p:nvSpPr>
            <p:cNvPr name="Freeform 4" id="4"/>
            <p:cNvSpPr/>
            <p:nvPr/>
          </p:nvSpPr>
          <p:spPr>
            <a:xfrm flipH="false" flipV="false" rot="0">
              <a:off x="0" y="0"/>
              <a:ext cx="4273457" cy="2484687"/>
            </a:xfrm>
            <a:custGeom>
              <a:avLst/>
              <a:gdLst/>
              <a:ahLst/>
              <a:cxnLst/>
              <a:rect r="r" b="b" t="t" l="l"/>
              <a:pathLst>
                <a:path h="2484687" w="4273457">
                  <a:moveTo>
                    <a:pt x="0" y="0"/>
                  </a:moveTo>
                  <a:lnTo>
                    <a:pt x="4273457" y="0"/>
                  </a:lnTo>
                  <a:lnTo>
                    <a:pt x="4273457" y="2484687"/>
                  </a:lnTo>
                  <a:lnTo>
                    <a:pt x="0" y="2484687"/>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16536054" y="1028700"/>
            <a:ext cx="952222" cy="1101972"/>
          </a:xfrm>
          <a:custGeom>
            <a:avLst/>
            <a:gdLst/>
            <a:ahLst/>
            <a:cxnLst/>
            <a:rect r="r" b="b" t="t" l="l"/>
            <a:pathLst>
              <a:path h="1101972" w="952222">
                <a:moveTo>
                  <a:pt x="0" y="0"/>
                </a:moveTo>
                <a:lnTo>
                  <a:pt x="952222" y="0"/>
                </a:lnTo>
                <a:lnTo>
                  <a:pt x="952222" y="1101972"/>
                </a:lnTo>
                <a:lnTo>
                  <a:pt x="0" y="11019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262495" y="471317"/>
            <a:ext cx="990819" cy="1005444"/>
          </a:xfrm>
          <a:custGeom>
            <a:avLst/>
            <a:gdLst/>
            <a:ahLst/>
            <a:cxnLst/>
            <a:rect r="r" b="b" t="t" l="l"/>
            <a:pathLst>
              <a:path h="1005444" w="990819">
                <a:moveTo>
                  <a:pt x="0" y="0"/>
                </a:moveTo>
                <a:lnTo>
                  <a:pt x="990820" y="0"/>
                </a:lnTo>
                <a:lnTo>
                  <a:pt x="990820" y="1005444"/>
                </a:lnTo>
                <a:lnTo>
                  <a:pt x="0" y="10054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3947087" y="2799910"/>
            <a:ext cx="3090862" cy="396921"/>
          </a:xfrm>
          <a:prstGeom prst="rect">
            <a:avLst/>
          </a:prstGeom>
        </p:spPr>
        <p:txBody>
          <a:bodyPr anchor="t" rtlCol="false" tIns="0" lIns="0" bIns="0" rIns="0">
            <a:spAutoFit/>
          </a:bodyPr>
          <a:lstStyle/>
          <a:p>
            <a:pPr algn="ctr">
              <a:lnSpc>
                <a:spcPts val="2837"/>
              </a:lnSpc>
            </a:pPr>
            <a:r>
              <a:rPr lang="en-US" sz="3299">
                <a:solidFill>
                  <a:srgbClr val="FFFFFF"/>
                </a:solidFill>
                <a:latin typeface="Quicksand Medium"/>
              </a:rPr>
              <a:t>Task Name</a:t>
            </a:r>
          </a:p>
        </p:txBody>
      </p:sp>
      <p:sp>
        <p:nvSpPr>
          <p:cNvPr name="TextBox 22" id="22"/>
          <p:cNvSpPr txBox="true"/>
          <p:nvPr/>
        </p:nvSpPr>
        <p:spPr>
          <a:xfrm rot="0">
            <a:off x="4035801" y="2555885"/>
            <a:ext cx="3090862" cy="396921"/>
          </a:xfrm>
          <a:prstGeom prst="rect">
            <a:avLst/>
          </a:prstGeom>
        </p:spPr>
        <p:txBody>
          <a:bodyPr anchor="t" rtlCol="false" tIns="0" lIns="0" bIns="0" rIns="0">
            <a:spAutoFit/>
          </a:bodyPr>
          <a:lstStyle/>
          <a:p>
            <a:pPr algn="ctr">
              <a:lnSpc>
                <a:spcPts val="2837"/>
              </a:lnSpc>
            </a:pPr>
            <a:r>
              <a:rPr lang="en-US" sz="3299">
                <a:solidFill>
                  <a:srgbClr val="FFFFFF"/>
                </a:solidFill>
                <a:latin typeface="Quicksand Medium"/>
              </a:rPr>
              <a:t>Task Name</a:t>
            </a:r>
          </a:p>
        </p:txBody>
      </p:sp>
      <p:grpSp>
        <p:nvGrpSpPr>
          <p:cNvPr name="Group 23" id="23"/>
          <p:cNvGrpSpPr/>
          <p:nvPr/>
        </p:nvGrpSpPr>
        <p:grpSpPr>
          <a:xfrm rot="0">
            <a:off x="1757905" y="2451110"/>
            <a:ext cx="7386095" cy="7357926"/>
            <a:chOff x="0" y="0"/>
            <a:chExt cx="2063314" cy="2055445"/>
          </a:xfrm>
        </p:grpSpPr>
        <p:sp>
          <p:nvSpPr>
            <p:cNvPr name="Freeform 24" id="24"/>
            <p:cNvSpPr/>
            <p:nvPr/>
          </p:nvSpPr>
          <p:spPr>
            <a:xfrm flipH="false" flipV="false" rot="0">
              <a:off x="0" y="0"/>
              <a:ext cx="2063315" cy="2055445"/>
            </a:xfrm>
            <a:custGeom>
              <a:avLst/>
              <a:gdLst/>
              <a:ahLst/>
              <a:cxnLst/>
              <a:rect r="r" b="b" t="t" l="l"/>
              <a:pathLst>
                <a:path h="2055445" w="2063315">
                  <a:moveTo>
                    <a:pt x="53457" y="0"/>
                  </a:moveTo>
                  <a:lnTo>
                    <a:pt x="2009858" y="0"/>
                  </a:lnTo>
                  <a:cubicBezTo>
                    <a:pt x="2039381" y="0"/>
                    <a:pt x="2063315" y="23933"/>
                    <a:pt x="2063315" y="53457"/>
                  </a:cubicBezTo>
                  <a:lnTo>
                    <a:pt x="2063315" y="2001988"/>
                  </a:lnTo>
                  <a:cubicBezTo>
                    <a:pt x="2063315" y="2031512"/>
                    <a:pt x="2039381" y="2055445"/>
                    <a:pt x="2009858" y="2055445"/>
                  </a:cubicBezTo>
                  <a:lnTo>
                    <a:pt x="53457" y="2055445"/>
                  </a:lnTo>
                  <a:cubicBezTo>
                    <a:pt x="23933" y="2055445"/>
                    <a:pt x="0" y="2031512"/>
                    <a:pt x="0" y="2001988"/>
                  </a:cubicBezTo>
                  <a:lnTo>
                    <a:pt x="0" y="53457"/>
                  </a:lnTo>
                  <a:cubicBezTo>
                    <a:pt x="0" y="23933"/>
                    <a:pt x="23933" y="0"/>
                    <a:pt x="53457" y="0"/>
                  </a:cubicBezTo>
                  <a:close/>
                </a:path>
              </a:pathLst>
            </a:custGeom>
            <a:solidFill>
              <a:srgbClr val="DDC6A2"/>
            </a:solidFill>
            <a:ln w="38100" cap="rnd">
              <a:solidFill>
                <a:srgbClr val="000000"/>
              </a:solidFill>
              <a:prstDash val="lgDash"/>
              <a:round/>
            </a:ln>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2515930" y="1258462"/>
            <a:ext cx="1694345" cy="169434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9562788" y="2769983"/>
            <a:ext cx="6973266" cy="6625147"/>
          </a:xfrm>
          <a:custGeom>
            <a:avLst/>
            <a:gdLst/>
            <a:ahLst/>
            <a:cxnLst/>
            <a:rect r="r" b="b" t="t" l="l"/>
            <a:pathLst>
              <a:path h="6625147" w="6973266">
                <a:moveTo>
                  <a:pt x="0" y="0"/>
                </a:moveTo>
                <a:lnTo>
                  <a:pt x="6973266" y="0"/>
                </a:lnTo>
                <a:lnTo>
                  <a:pt x="6973266" y="6625147"/>
                </a:lnTo>
                <a:lnTo>
                  <a:pt x="0" y="6625147"/>
                </a:lnTo>
                <a:lnTo>
                  <a:pt x="0" y="0"/>
                </a:lnTo>
                <a:close/>
              </a:path>
            </a:pathLst>
          </a:custGeom>
          <a:blipFill>
            <a:blip r:embed="rId10"/>
            <a:stretch>
              <a:fillRect l="-39837" t="0" r="-10016" b="0"/>
            </a:stretch>
          </a:blipFill>
        </p:spPr>
      </p:sp>
      <p:sp>
        <p:nvSpPr>
          <p:cNvPr name="TextBox 30" id="30"/>
          <p:cNvSpPr txBox="true"/>
          <p:nvPr/>
        </p:nvSpPr>
        <p:spPr>
          <a:xfrm rot="0">
            <a:off x="2611464" y="1572440"/>
            <a:ext cx="1347749" cy="1133063"/>
          </a:xfrm>
          <a:prstGeom prst="rect">
            <a:avLst/>
          </a:prstGeom>
        </p:spPr>
        <p:txBody>
          <a:bodyPr anchor="t" rtlCol="false" tIns="0" lIns="0" bIns="0" rIns="0">
            <a:spAutoFit/>
          </a:bodyPr>
          <a:lstStyle/>
          <a:p>
            <a:pPr algn="ctr">
              <a:lnSpc>
                <a:spcPts val="8429"/>
              </a:lnSpc>
            </a:pPr>
            <a:r>
              <a:rPr lang="en-US" sz="7663">
                <a:solidFill>
                  <a:srgbClr val="FFFFFF"/>
                </a:solidFill>
                <a:latin typeface="More Sugar Thin"/>
              </a:rPr>
              <a:t>04</a:t>
            </a:r>
          </a:p>
        </p:txBody>
      </p:sp>
      <p:sp>
        <p:nvSpPr>
          <p:cNvPr name="TextBox 31" id="31"/>
          <p:cNvSpPr txBox="true"/>
          <p:nvPr/>
        </p:nvSpPr>
        <p:spPr>
          <a:xfrm rot="0">
            <a:off x="2371283" y="2971081"/>
            <a:ext cx="6159339" cy="6260835"/>
          </a:xfrm>
          <a:prstGeom prst="rect">
            <a:avLst/>
          </a:prstGeom>
        </p:spPr>
        <p:txBody>
          <a:bodyPr anchor="t" rtlCol="false" tIns="0" lIns="0" bIns="0" rIns="0">
            <a:spAutoFit/>
          </a:bodyPr>
          <a:lstStyle/>
          <a:p>
            <a:pPr algn="just">
              <a:lnSpc>
                <a:spcPts val="4564"/>
              </a:lnSpc>
            </a:pPr>
            <a:r>
              <a:rPr lang="en-US" sz="3260">
                <a:solidFill>
                  <a:srgbClr val="4B412E"/>
                </a:solidFill>
                <a:latin typeface="Quicksand Bold"/>
              </a:rPr>
              <a:t>Thứ tư, Nhà nước pháp quyền xã hội chủ nghĩa ở Việt Nam </a:t>
            </a:r>
            <a:r>
              <a:rPr lang="en-US" sz="3260">
                <a:solidFill>
                  <a:srgbClr val="D8516D"/>
                </a:solidFill>
                <a:latin typeface="Quicksand Bold"/>
              </a:rPr>
              <a:t>phải do Đảng Cộng sản Việt Nam lãnh đạo</a:t>
            </a:r>
            <a:r>
              <a:rPr lang="en-US" sz="3260">
                <a:solidFill>
                  <a:srgbClr val="4B412E"/>
                </a:solidFill>
                <a:latin typeface="Quicksand Bold"/>
              </a:rPr>
              <a:t>, phù hợp với Điều 4 Hiến pháp năm 2013. Hoạt động của Nhà nước được giám sát bởi nhân dân với phương châm: </a:t>
            </a:r>
            <a:r>
              <a:rPr lang="en-US" sz="3260">
                <a:solidFill>
                  <a:srgbClr val="D8516D"/>
                </a:solidFill>
                <a:latin typeface="Quicksand Bold"/>
              </a:rPr>
              <a:t>“Dân biết, dân bàn, dân làm, dân kiểm tra”</a:t>
            </a:r>
            <a:r>
              <a:rPr lang="en-US" sz="3260">
                <a:solidFill>
                  <a:srgbClr val="4B412E"/>
                </a:solidFill>
                <a:latin typeface="Quicksand Bold"/>
              </a:rPr>
              <a:t> thông qua các tổ chức, các cá nhân được nhân dân ủy nhiệm.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6574623" cy="9125128"/>
            <a:chOff x="0" y="0"/>
            <a:chExt cx="4365333" cy="2403326"/>
          </a:xfrm>
        </p:grpSpPr>
        <p:sp>
          <p:nvSpPr>
            <p:cNvPr name="Freeform 4" id="4"/>
            <p:cNvSpPr/>
            <p:nvPr/>
          </p:nvSpPr>
          <p:spPr>
            <a:xfrm flipH="false" flipV="false" rot="0">
              <a:off x="0" y="0"/>
              <a:ext cx="4365333" cy="2403326"/>
            </a:xfrm>
            <a:custGeom>
              <a:avLst/>
              <a:gdLst/>
              <a:ahLst/>
              <a:cxnLst/>
              <a:rect r="r" b="b" t="t" l="l"/>
              <a:pathLst>
                <a:path h="2403326" w="4365333">
                  <a:moveTo>
                    <a:pt x="0" y="0"/>
                  </a:moveTo>
                  <a:lnTo>
                    <a:pt x="4365333" y="0"/>
                  </a:lnTo>
                  <a:lnTo>
                    <a:pt x="4365333" y="2403326"/>
                  </a:lnTo>
                  <a:lnTo>
                    <a:pt x="0" y="2403326"/>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2158992" y="2699897"/>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2158992" y="3588493"/>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2230527" y="5199007"/>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2253322"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16536054" y="1028700"/>
            <a:ext cx="952222" cy="1101972"/>
          </a:xfrm>
          <a:custGeom>
            <a:avLst/>
            <a:gdLst/>
            <a:ahLst/>
            <a:cxnLst/>
            <a:rect r="r" b="b" t="t" l="l"/>
            <a:pathLst>
              <a:path h="1101972" w="952222">
                <a:moveTo>
                  <a:pt x="0" y="0"/>
                </a:moveTo>
                <a:lnTo>
                  <a:pt x="952222" y="0"/>
                </a:lnTo>
                <a:lnTo>
                  <a:pt x="952222" y="1101972"/>
                </a:lnTo>
                <a:lnTo>
                  <a:pt x="0" y="11019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603814">
            <a:off x="1248623" y="8636467"/>
            <a:ext cx="2357185" cy="1641458"/>
          </a:xfrm>
          <a:custGeom>
            <a:avLst/>
            <a:gdLst/>
            <a:ahLst/>
            <a:cxnLst/>
            <a:rect r="r" b="b" t="t" l="l"/>
            <a:pathLst>
              <a:path h="1641458" w="2357185">
                <a:moveTo>
                  <a:pt x="0" y="0"/>
                </a:moveTo>
                <a:lnTo>
                  <a:pt x="2357185" y="0"/>
                </a:lnTo>
                <a:lnTo>
                  <a:pt x="2357185" y="1641458"/>
                </a:lnTo>
                <a:lnTo>
                  <a:pt x="0" y="16414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262495" y="471317"/>
            <a:ext cx="990819" cy="1005444"/>
          </a:xfrm>
          <a:custGeom>
            <a:avLst/>
            <a:gdLst/>
            <a:ahLst/>
            <a:cxnLst/>
            <a:rect r="r" b="b" t="t" l="l"/>
            <a:pathLst>
              <a:path h="1005444" w="990819">
                <a:moveTo>
                  <a:pt x="0" y="0"/>
                </a:moveTo>
                <a:lnTo>
                  <a:pt x="990820" y="0"/>
                </a:lnTo>
                <a:lnTo>
                  <a:pt x="990820" y="1005444"/>
                </a:lnTo>
                <a:lnTo>
                  <a:pt x="0" y="10054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3947087" y="2799910"/>
            <a:ext cx="3090862" cy="396921"/>
          </a:xfrm>
          <a:prstGeom prst="rect">
            <a:avLst/>
          </a:prstGeom>
        </p:spPr>
        <p:txBody>
          <a:bodyPr anchor="t" rtlCol="false" tIns="0" lIns="0" bIns="0" rIns="0">
            <a:spAutoFit/>
          </a:bodyPr>
          <a:lstStyle/>
          <a:p>
            <a:pPr algn="ctr">
              <a:lnSpc>
                <a:spcPts val="2837"/>
              </a:lnSpc>
            </a:pPr>
            <a:r>
              <a:rPr lang="en-US" sz="3299">
                <a:solidFill>
                  <a:srgbClr val="FFFFFF"/>
                </a:solidFill>
                <a:latin typeface="Quicksand Medium"/>
              </a:rPr>
              <a:t>Task Name</a:t>
            </a:r>
          </a:p>
        </p:txBody>
      </p:sp>
      <p:grpSp>
        <p:nvGrpSpPr>
          <p:cNvPr name="Group 23" id="23"/>
          <p:cNvGrpSpPr/>
          <p:nvPr/>
        </p:nvGrpSpPr>
        <p:grpSpPr>
          <a:xfrm rot="0">
            <a:off x="3274388" y="1413972"/>
            <a:ext cx="11841339" cy="2026884"/>
            <a:chOff x="0" y="0"/>
            <a:chExt cx="3307892" cy="566213"/>
          </a:xfrm>
        </p:grpSpPr>
        <p:sp>
          <p:nvSpPr>
            <p:cNvPr name="Freeform 24" id="24"/>
            <p:cNvSpPr/>
            <p:nvPr/>
          </p:nvSpPr>
          <p:spPr>
            <a:xfrm flipH="false" flipV="false" rot="0">
              <a:off x="0" y="0"/>
              <a:ext cx="3307892" cy="566213"/>
            </a:xfrm>
            <a:custGeom>
              <a:avLst/>
              <a:gdLst/>
              <a:ahLst/>
              <a:cxnLst/>
              <a:rect r="r" b="b" t="t" l="l"/>
              <a:pathLst>
                <a:path h="566213" w="3307892">
                  <a:moveTo>
                    <a:pt x="33344" y="0"/>
                  </a:moveTo>
                  <a:lnTo>
                    <a:pt x="3274548" y="0"/>
                  </a:lnTo>
                  <a:cubicBezTo>
                    <a:pt x="3292964" y="0"/>
                    <a:pt x="3307892" y="14929"/>
                    <a:pt x="3307892" y="33344"/>
                  </a:cubicBezTo>
                  <a:lnTo>
                    <a:pt x="3307892" y="532869"/>
                  </a:lnTo>
                  <a:cubicBezTo>
                    <a:pt x="3307892" y="541712"/>
                    <a:pt x="3304379" y="550193"/>
                    <a:pt x="3298126" y="556446"/>
                  </a:cubicBezTo>
                  <a:cubicBezTo>
                    <a:pt x="3291873" y="562700"/>
                    <a:pt x="3283392" y="566213"/>
                    <a:pt x="3274548" y="566213"/>
                  </a:cubicBezTo>
                  <a:lnTo>
                    <a:pt x="33344" y="566213"/>
                  </a:lnTo>
                  <a:cubicBezTo>
                    <a:pt x="14929" y="566213"/>
                    <a:pt x="0" y="551284"/>
                    <a:pt x="0" y="532869"/>
                  </a:cubicBezTo>
                  <a:lnTo>
                    <a:pt x="0" y="33344"/>
                  </a:lnTo>
                  <a:cubicBezTo>
                    <a:pt x="0" y="14929"/>
                    <a:pt x="14929" y="0"/>
                    <a:pt x="33344" y="0"/>
                  </a:cubicBezTo>
                  <a:close/>
                </a:path>
              </a:pathLst>
            </a:custGeom>
            <a:solidFill>
              <a:srgbClr val="DDC6A2"/>
            </a:solidFill>
            <a:ln w="38100" cap="rnd">
              <a:solidFill>
                <a:srgbClr val="000000"/>
              </a:solidFill>
              <a:prstDash val="lgDash"/>
              <a:round/>
            </a:ln>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2522750" y="1502487"/>
            <a:ext cx="1694345" cy="169434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1757905" y="4043983"/>
            <a:ext cx="8004039" cy="4861828"/>
          </a:xfrm>
          <a:custGeom>
            <a:avLst/>
            <a:gdLst/>
            <a:ahLst/>
            <a:cxnLst/>
            <a:rect r="r" b="b" t="t" l="l"/>
            <a:pathLst>
              <a:path h="4861828" w="8004039">
                <a:moveTo>
                  <a:pt x="0" y="0"/>
                </a:moveTo>
                <a:lnTo>
                  <a:pt x="8004039" y="0"/>
                </a:lnTo>
                <a:lnTo>
                  <a:pt x="8004039" y="4861828"/>
                </a:lnTo>
                <a:lnTo>
                  <a:pt x="0" y="4861828"/>
                </a:lnTo>
                <a:lnTo>
                  <a:pt x="0" y="0"/>
                </a:lnTo>
                <a:close/>
              </a:path>
            </a:pathLst>
          </a:custGeom>
          <a:blipFill>
            <a:blip r:embed="rId12"/>
            <a:stretch>
              <a:fillRect l="0" t="0" r="0" b="0"/>
            </a:stretch>
          </a:blipFill>
        </p:spPr>
      </p:sp>
      <p:sp>
        <p:nvSpPr>
          <p:cNvPr name="TextBox 30" id="30"/>
          <p:cNvSpPr txBox="true"/>
          <p:nvPr/>
        </p:nvSpPr>
        <p:spPr>
          <a:xfrm rot="0">
            <a:off x="2600513" y="1816465"/>
            <a:ext cx="1347749" cy="1133063"/>
          </a:xfrm>
          <a:prstGeom prst="rect">
            <a:avLst/>
          </a:prstGeom>
        </p:spPr>
        <p:txBody>
          <a:bodyPr anchor="t" rtlCol="false" tIns="0" lIns="0" bIns="0" rIns="0">
            <a:spAutoFit/>
          </a:bodyPr>
          <a:lstStyle/>
          <a:p>
            <a:pPr algn="ctr">
              <a:lnSpc>
                <a:spcPts val="8429"/>
              </a:lnSpc>
            </a:pPr>
            <a:r>
              <a:rPr lang="en-US" sz="7663">
                <a:solidFill>
                  <a:srgbClr val="FFFFFF"/>
                </a:solidFill>
                <a:latin typeface="More Sugar Thin"/>
              </a:rPr>
              <a:t>05</a:t>
            </a:r>
          </a:p>
        </p:txBody>
      </p:sp>
      <p:sp>
        <p:nvSpPr>
          <p:cNvPr name="TextBox 31" id="31"/>
          <p:cNvSpPr txBox="true"/>
          <p:nvPr/>
        </p:nvSpPr>
        <p:spPr>
          <a:xfrm rot="0">
            <a:off x="4449762" y="1536392"/>
            <a:ext cx="10298853" cy="2260335"/>
          </a:xfrm>
          <a:prstGeom prst="rect">
            <a:avLst/>
          </a:prstGeom>
        </p:spPr>
        <p:txBody>
          <a:bodyPr anchor="t" rtlCol="false" tIns="0" lIns="0" bIns="0" rIns="0">
            <a:spAutoFit/>
          </a:bodyPr>
          <a:lstStyle/>
          <a:p>
            <a:pPr algn="just">
              <a:lnSpc>
                <a:spcPts val="4564"/>
              </a:lnSpc>
            </a:pPr>
            <a:r>
              <a:rPr lang="en-US" sz="3260">
                <a:solidFill>
                  <a:srgbClr val="4B412E"/>
                </a:solidFill>
                <a:latin typeface="Quicksand Bold"/>
              </a:rPr>
              <a:t>Thứ năm, Nhà nước pháp quyền xã hội chủ nghĩa ở Việt Nam </a:t>
            </a:r>
            <a:r>
              <a:rPr lang="en-US" sz="3260">
                <a:solidFill>
                  <a:srgbClr val="D8516D"/>
                </a:solidFill>
                <a:latin typeface="Quicksand Bold"/>
              </a:rPr>
              <a:t>tôn trọng quyền con người, coi con người là chủ thể, là trung tâm của sự phát triển. </a:t>
            </a:r>
          </a:p>
          <a:p>
            <a:pPr algn="just">
              <a:lnSpc>
                <a:spcPts val="4564"/>
              </a:lnSpc>
            </a:pPr>
          </a:p>
        </p:txBody>
      </p:sp>
      <p:sp>
        <p:nvSpPr>
          <p:cNvPr name="TextBox 32" id="32"/>
          <p:cNvSpPr txBox="true"/>
          <p:nvPr/>
        </p:nvSpPr>
        <p:spPr>
          <a:xfrm rot="0">
            <a:off x="10187856" y="3639170"/>
            <a:ext cx="6079339" cy="5461903"/>
          </a:xfrm>
          <a:prstGeom prst="rect">
            <a:avLst/>
          </a:prstGeom>
        </p:spPr>
        <p:txBody>
          <a:bodyPr anchor="t" rtlCol="false" tIns="0" lIns="0" bIns="0" rIns="0">
            <a:spAutoFit/>
          </a:bodyPr>
          <a:lstStyle/>
          <a:p>
            <a:pPr algn="just">
              <a:lnSpc>
                <a:spcPts val="6250"/>
              </a:lnSpc>
            </a:pPr>
            <a:r>
              <a:rPr lang="en-US" sz="3360">
                <a:solidFill>
                  <a:srgbClr val="4B412E"/>
                </a:solidFill>
                <a:latin typeface="Quicksand Bold"/>
              </a:rPr>
              <a:t>Quyền dân chủ của nhân dân được thực hành một cách rộng rãi; “nhân dân có quyền bầu và bãi miễn những đại biểu không xứng đáng”; đồng thời tăng cường thực hiện sự nghiêm minh của pháp luật.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6213048" cy="9063345"/>
            <a:chOff x="0" y="0"/>
            <a:chExt cx="4270103" cy="2387054"/>
          </a:xfrm>
        </p:grpSpPr>
        <p:sp>
          <p:nvSpPr>
            <p:cNvPr name="Freeform 4" id="4"/>
            <p:cNvSpPr/>
            <p:nvPr/>
          </p:nvSpPr>
          <p:spPr>
            <a:xfrm flipH="false" flipV="false" rot="0">
              <a:off x="0" y="0"/>
              <a:ext cx="4270103" cy="2387054"/>
            </a:xfrm>
            <a:custGeom>
              <a:avLst/>
              <a:gdLst/>
              <a:ahLst/>
              <a:cxnLst/>
              <a:rect r="r" b="b" t="t" l="l"/>
              <a:pathLst>
                <a:path h="2387054" w="4270103">
                  <a:moveTo>
                    <a:pt x="0" y="0"/>
                  </a:moveTo>
                  <a:lnTo>
                    <a:pt x="4270103" y="0"/>
                  </a:lnTo>
                  <a:lnTo>
                    <a:pt x="4270103" y="2387054"/>
                  </a:lnTo>
                  <a:lnTo>
                    <a:pt x="0" y="2387054"/>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9" id="9"/>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0" id="10"/>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1" id="11"/>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8299983"/>
            <a:ext cx="14781630" cy="23812"/>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2251771" y="-304513"/>
            <a:ext cx="3086100" cy="13632873"/>
            <a:chOff x="0" y="0"/>
            <a:chExt cx="812800" cy="3590551"/>
          </a:xfrm>
        </p:grpSpPr>
        <p:sp>
          <p:nvSpPr>
            <p:cNvPr name="Freeform 16" id="16"/>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7" id="1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4157948" y="446449"/>
            <a:ext cx="9972104" cy="1341701"/>
          </a:xfrm>
          <a:custGeom>
            <a:avLst/>
            <a:gdLst/>
            <a:ahLst/>
            <a:cxnLst/>
            <a:rect r="r" b="b" t="t" l="l"/>
            <a:pathLst>
              <a:path h="1341701" w="9972104">
                <a:moveTo>
                  <a:pt x="0" y="0"/>
                </a:moveTo>
                <a:lnTo>
                  <a:pt x="9972104" y="0"/>
                </a:lnTo>
                <a:lnTo>
                  <a:pt x="9972104" y="1341701"/>
                </a:lnTo>
                <a:lnTo>
                  <a:pt x="0" y="13417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5056894" y="649894"/>
            <a:ext cx="8174213" cy="1036342"/>
          </a:xfrm>
          <a:prstGeom prst="rect">
            <a:avLst/>
          </a:prstGeom>
        </p:spPr>
        <p:txBody>
          <a:bodyPr anchor="t" rtlCol="false" tIns="0" lIns="0" bIns="0" rIns="0">
            <a:spAutoFit/>
          </a:bodyPr>
          <a:lstStyle/>
          <a:p>
            <a:pPr algn="ctr">
              <a:lnSpc>
                <a:spcPts val="8086"/>
              </a:lnSpc>
            </a:pPr>
            <a:r>
              <a:rPr lang="en-US" sz="7351">
                <a:solidFill>
                  <a:srgbClr val="494949"/>
                </a:solidFill>
                <a:latin typeface="Quicksand Bold"/>
              </a:rPr>
              <a:t>Trả lời câu hỏi</a:t>
            </a:r>
          </a:p>
        </p:txBody>
      </p:sp>
      <p:grpSp>
        <p:nvGrpSpPr>
          <p:cNvPr name="Group 20" id="20"/>
          <p:cNvGrpSpPr/>
          <p:nvPr/>
        </p:nvGrpSpPr>
        <p:grpSpPr>
          <a:xfrm rot="0">
            <a:off x="2251369" y="2718386"/>
            <a:ext cx="14015826" cy="1437255"/>
            <a:chOff x="0" y="0"/>
            <a:chExt cx="3691411" cy="378536"/>
          </a:xfrm>
        </p:grpSpPr>
        <p:sp>
          <p:nvSpPr>
            <p:cNvPr name="Freeform 21" id="21"/>
            <p:cNvSpPr/>
            <p:nvPr/>
          </p:nvSpPr>
          <p:spPr>
            <a:xfrm flipH="false" flipV="false" rot="0">
              <a:off x="0" y="0"/>
              <a:ext cx="3691411" cy="378536"/>
            </a:xfrm>
            <a:custGeom>
              <a:avLst/>
              <a:gdLst/>
              <a:ahLst/>
              <a:cxnLst/>
              <a:rect r="r" b="b" t="t" l="l"/>
              <a:pathLst>
                <a:path h="378536" w="3691411">
                  <a:moveTo>
                    <a:pt x="28171" y="0"/>
                  </a:moveTo>
                  <a:lnTo>
                    <a:pt x="3663240" y="0"/>
                  </a:lnTo>
                  <a:cubicBezTo>
                    <a:pt x="3678799" y="0"/>
                    <a:pt x="3691411" y="12613"/>
                    <a:pt x="3691411" y="28171"/>
                  </a:cubicBezTo>
                  <a:lnTo>
                    <a:pt x="3691411" y="350365"/>
                  </a:lnTo>
                  <a:cubicBezTo>
                    <a:pt x="3691411" y="357837"/>
                    <a:pt x="3688443" y="365002"/>
                    <a:pt x="3683160" y="370285"/>
                  </a:cubicBezTo>
                  <a:cubicBezTo>
                    <a:pt x="3677877" y="375568"/>
                    <a:pt x="3670712" y="378536"/>
                    <a:pt x="3663240" y="378536"/>
                  </a:cubicBezTo>
                  <a:lnTo>
                    <a:pt x="28171" y="378536"/>
                  </a:lnTo>
                  <a:cubicBezTo>
                    <a:pt x="12613" y="378536"/>
                    <a:pt x="0" y="365924"/>
                    <a:pt x="0" y="350365"/>
                  </a:cubicBezTo>
                  <a:lnTo>
                    <a:pt x="0" y="28171"/>
                  </a:lnTo>
                  <a:cubicBezTo>
                    <a:pt x="0" y="12613"/>
                    <a:pt x="12613" y="0"/>
                    <a:pt x="28171" y="0"/>
                  </a:cubicBezTo>
                  <a:close/>
                </a:path>
              </a:pathLst>
            </a:custGeom>
            <a:solidFill>
              <a:srgbClr val="DDC6A2"/>
            </a:solidFill>
            <a:ln w="38100" cap="rnd">
              <a:solidFill>
                <a:srgbClr val="000000"/>
              </a:solidFill>
              <a:prstDash val="lgDash"/>
              <a:round/>
            </a:ln>
          </p:spPr>
        </p:sp>
        <p:sp>
          <p:nvSpPr>
            <p:cNvPr name="TextBox 22" id="22"/>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752199" y="2176123"/>
            <a:ext cx="1797126" cy="179712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1853529" y="2523132"/>
            <a:ext cx="1429505" cy="1169783"/>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01</a:t>
            </a:r>
          </a:p>
        </p:txBody>
      </p:sp>
      <p:sp>
        <p:nvSpPr>
          <p:cNvPr name="TextBox 27" id="27"/>
          <p:cNvSpPr txBox="true"/>
          <p:nvPr/>
        </p:nvSpPr>
        <p:spPr>
          <a:xfrm rot="0">
            <a:off x="3650655" y="2861646"/>
            <a:ext cx="12402953" cy="1090295"/>
          </a:xfrm>
          <a:prstGeom prst="rect">
            <a:avLst/>
          </a:prstGeom>
        </p:spPr>
        <p:txBody>
          <a:bodyPr anchor="t" rtlCol="false" tIns="0" lIns="0" bIns="0" rIns="0">
            <a:spAutoFit/>
          </a:bodyPr>
          <a:lstStyle/>
          <a:p>
            <a:pPr>
              <a:lnSpc>
                <a:spcPts val="4480"/>
              </a:lnSpc>
            </a:pPr>
            <a:r>
              <a:rPr lang="en-US" sz="3200">
                <a:solidFill>
                  <a:srgbClr val="4B412E"/>
                </a:solidFill>
                <a:latin typeface="Quicksand Bold"/>
              </a:rPr>
              <a:t>Nhà nước pháp quyền là nhà nước như thế nào? (khái niệm, phân tích, liên hệ/cho ví dụ,...)</a:t>
            </a:r>
          </a:p>
        </p:txBody>
      </p:sp>
      <p:grpSp>
        <p:nvGrpSpPr>
          <p:cNvPr name="Group 28" id="28"/>
          <p:cNvGrpSpPr/>
          <p:nvPr/>
        </p:nvGrpSpPr>
        <p:grpSpPr>
          <a:xfrm rot="0">
            <a:off x="2251369" y="4912878"/>
            <a:ext cx="14015826" cy="1555187"/>
            <a:chOff x="0" y="0"/>
            <a:chExt cx="3691411" cy="409597"/>
          </a:xfrm>
        </p:grpSpPr>
        <p:sp>
          <p:nvSpPr>
            <p:cNvPr name="Freeform 29" id="29"/>
            <p:cNvSpPr/>
            <p:nvPr/>
          </p:nvSpPr>
          <p:spPr>
            <a:xfrm flipH="false" flipV="false" rot="0">
              <a:off x="0" y="0"/>
              <a:ext cx="3691411" cy="409597"/>
            </a:xfrm>
            <a:custGeom>
              <a:avLst/>
              <a:gdLst/>
              <a:ahLst/>
              <a:cxnLst/>
              <a:rect r="r" b="b" t="t" l="l"/>
              <a:pathLst>
                <a:path h="409597" w="3691411">
                  <a:moveTo>
                    <a:pt x="28171" y="0"/>
                  </a:moveTo>
                  <a:lnTo>
                    <a:pt x="3663240" y="0"/>
                  </a:lnTo>
                  <a:cubicBezTo>
                    <a:pt x="3678799" y="0"/>
                    <a:pt x="3691411" y="12613"/>
                    <a:pt x="3691411" y="28171"/>
                  </a:cubicBezTo>
                  <a:lnTo>
                    <a:pt x="3691411" y="381426"/>
                  </a:lnTo>
                  <a:cubicBezTo>
                    <a:pt x="3691411" y="396984"/>
                    <a:pt x="3678799" y="409597"/>
                    <a:pt x="3663240" y="409597"/>
                  </a:cubicBezTo>
                  <a:lnTo>
                    <a:pt x="28171" y="409597"/>
                  </a:lnTo>
                  <a:cubicBezTo>
                    <a:pt x="12613" y="409597"/>
                    <a:pt x="0" y="396984"/>
                    <a:pt x="0" y="381426"/>
                  </a:cubicBezTo>
                  <a:lnTo>
                    <a:pt x="0" y="28171"/>
                  </a:lnTo>
                  <a:cubicBezTo>
                    <a:pt x="0" y="12613"/>
                    <a:pt x="12613" y="0"/>
                    <a:pt x="28171" y="0"/>
                  </a:cubicBezTo>
                  <a:close/>
                </a:path>
              </a:pathLst>
            </a:custGeom>
            <a:solidFill>
              <a:srgbClr val="DDC6A2"/>
            </a:solidFill>
            <a:ln w="38100" cap="rnd">
              <a:solidFill>
                <a:srgbClr val="000000"/>
              </a:solidFill>
              <a:prstDash val="lgDash"/>
              <a:round/>
            </a:ln>
          </p:spPr>
        </p:sp>
        <p:sp>
          <p:nvSpPr>
            <p:cNvPr name="TextBox 30" id="3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752199" y="4516504"/>
            <a:ext cx="1797126" cy="1797126"/>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1936010" y="4845484"/>
            <a:ext cx="1429505" cy="1205840"/>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02</a:t>
            </a:r>
          </a:p>
        </p:txBody>
      </p:sp>
      <p:sp>
        <p:nvSpPr>
          <p:cNvPr name="TextBox 35" id="35"/>
          <p:cNvSpPr txBox="true"/>
          <p:nvPr/>
        </p:nvSpPr>
        <p:spPr>
          <a:xfrm rot="0">
            <a:off x="3689545" y="5098597"/>
            <a:ext cx="12364063" cy="1090295"/>
          </a:xfrm>
          <a:prstGeom prst="rect">
            <a:avLst/>
          </a:prstGeom>
        </p:spPr>
        <p:txBody>
          <a:bodyPr anchor="t" rtlCol="false" tIns="0" lIns="0" bIns="0" rIns="0">
            <a:spAutoFit/>
          </a:bodyPr>
          <a:lstStyle/>
          <a:p>
            <a:pPr>
              <a:lnSpc>
                <a:spcPts val="4480"/>
              </a:lnSpc>
            </a:pPr>
            <a:r>
              <a:rPr lang="en-US" sz="3200">
                <a:solidFill>
                  <a:srgbClr val="4B412E"/>
                </a:solidFill>
                <a:latin typeface="Quicksand Bold"/>
              </a:rPr>
              <a:t>Nêu những đặc trưng cơ bản của nhà nước pháp quyền XHCN Việt Nam</a:t>
            </a:r>
          </a:p>
        </p:txBody>
      </p:sp>
      <p:sp>
        <p:nvSpPr>
          <p:cNvPr name="TextBox 36" id="36"/>
          <p:cNvSpPr txBox="true"/>
          <p:nvPr/>
        </p:nvSpPr>
        <p:spPr>
          <a:xfrm rot="0">
            <a:off x="2668364" y="8110750"/>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grpSp>
        <p:nvGrpSpPr>
          <p:cNvPr name="Group 37" id="37"/>
          <p:cNvGrpSpPr/>
          <p:nvPr/>
        </p:nvGrpSpPr>
        <p:grpSpPr>
          <a:xfrm rot="0">
            <a:off x="2343897" y="7171697"/>
            <a:ext cx="14135447" cy="2086603"/>
            <a:chOff x="0" y="0"/>
            <a:chExt cx="3722916" cy="549558"/>
          </a:xfrm>
        </p:grpSpPr>
        <p:sp>
          <p:nvSpPr>
            <p:cNvPr name="Freeform 38" id="38"/>
            <p:cNvSpPr/>
            <p:nvPr/>
          </p:nvSpPr>
          <p:spPr>
            <a:xfrm flipH="false" flipV="false" rot="0">
              <a:off x="0" y="0"/>
              <a:ext cx="3722916" cy="549558"/>
            </a:xfrm>
            <a:custGeom>
              <a:avLst/>
              <a:gdLst/>
              <a:ahLst/>
              <a:cxnLst/>
              <a:rect r="r" b="b" t="t" l="l"/>
              <a:pathLst>
                <a:path h="549558" w="3722916">
                  <a:moveTo>
                    <a:pt x="27932" y="0"/>
                  </a:moveTo>
                  <a:lnTo>
                    <a:pt x="3694984" y="0"/>
                  </a:lnTo>
                  <a:cubicBezTo>
                    <a:pt x="3710410" y="0"/>
                    <a:pt x="3722916" y="12506"/>
                    <a:pt x="3722916" y="27932"/>
                  </a:cubicBezTo>
                  <a:lnTo>
                    <a:pt x="3722916" y="521626"/>
                  </a:lnTo>
                  <a:cubicBezTo>
                    <a:pt x="3722916" y="529034"/>
                    <a:pt x="3719973" y="536138"/>
                    <a:pt x="3714735" y="541377"/>
                  </a:cubicBezTo>
                  <a:cubicBezTo>
                    <a:pt x="3709496" y="546615"/>
                    <a:pt x="3702392" y="549558"/>
                    <a:pt x="3694984" y="549558"/>
                  </a:cubicBezTo>
                  <a:lnTo>
                    <a:pt x="27932" y="549558"/>
                  </a:lnTo>
                  <a:cubicBezTo>
                    <a:pt x="12506" y="549558"/>
                    <a:pt x="0" y="537052"/>
                    <a:pt x="0" y="521626"/>
                  </a:cubicBezTo>
                  <a:lnTo>
                    <a:pt x="0" y="27932"/>
                  </a:lnTo>
                  <a:cubicBezTo>
                    <a:pt x="0" y="12506"/>
                    <a:pt x="12506" y="0"/>
                    <a:pt x="27932" y="0"/>
                  </a:cubicBezTo>
                  <a:close/>
                </a:path>
              </a:pathLst>
            </a:custGeom>
            <a:solidFill>
              <a:srgbClr val="DDC6A2"/>
            </a:solidFill>
            <a:ln w="38100" cap="rnd">
              <a:solidFill>
                <a:srgbClr val="000000"/>
              </a:solidFill>
              <a:prstDash val="lgDash"/>
              <a:round/>
            </a:ln>
          </p:spPr>
        </p:sp>
        <p:sp>
          <p:nvSpPr>
            <p:cNvPr name="TextBox 39" id="3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1853529" y="6902448"/>
            <a:ext cx="1797126" cy="1797126"/>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43" id="43"/>
          <p:cNvSpPr txBox="true"/>
          <p:nvPr/>
        </p:nvSpPr>
        <p:spPr>
          <a:xfrm rot="0">
            <a:off x="1953612" y="7197348"/>
            <a:ext cx="1429505" cy="1169783"/>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03</a:t>
            </a:r>
          </a:p>
        </p:txBody>
      </p:sp>
      <p:sp>
        <p:nvSpPr>
          <p:cNvPr name="TextBox 44" id="44"/>
          <p:cNvSpPr txBox="true"/>
          <p:nvPr/>
        </p:nvSpPr>
        <p:spPr>
          <a:xfrm rot="0">
            <a:off x="3778222" y="7356617"/>
            <a:ext cx="12186710" cy="1652270"/>
          </a:xfrm>
          <a:prstGeom prst="rect">
            <a:avLst/>
          </a:prstGeom>
        </p:spPr>
        <p:txBody>
          <a:bodyPr anchor="t" rtlCol="false" tIns="0" lIns="0" bIns="0" rIns="0">
            <a:spAutoFit/>
          </a:bodyPr>
          <a:lstStyle/>
          <a:p>
            <a:pPr algn="just">
              <a:lnSpc>
                <a:spcPts val="4480"/>
              </a:lnSpc>
            </a:pPr>
            <a:r>
              <a:rPr lang="en-US" sz="3200">
                <a:solidFill>
                  <a:srgbClr val="4B412E"/>
                </a:solidFill>
                <a:latin typeface="Quicksand Bold"/>
              </a:rPr>
              <a:t>Khái quát thực trạng xây dựng Nhà nước pháp quyền XHCN ở Việt Nam hiện nay và phương hướng xây dựng Nhà nước pháp quyền XHCN của Đảng Cộng sản Việt Nam hiện nay</a:t>
            </a:r>
          </a:p>
        </p:txBody>
      </p:sp>
      <p:sp>
        <p:nvSpPr>
          <p:cNvPr name="Freeform 45" id="45"/>
          <p:cNvSpPr/>
          <p:nvPr/>
        </p:nvSpPr>
        <p:spPr>
          <a:xfrm flipH="false" flipV="false" rot="0">
            <a:off x="2337117" y="1183514"/>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6" id="46"/>
          <p:cNvSpPr/>
          <p:nvPr/>
        </p:nvSpPr>
        <p:spPr>
          <a:xfrm flipH="false" flipV="false" rot="0">
            <a:off x="15314973" y="1425914"/>
            <a:ext cx="952222" cy="1101972"/>
          </a:xfrm>
          <a:custGeom>
            <a:avLst/>
            <a:gdLst/>
            <a:ahLst/>
            <a:cxnLst/>
            <a:rect r="r" b="b" t="t" l="l"/>
            <a:pathLst>
              <a:path h="1101972" w="952222">
                <a:moveTo>
                  <a:pt x="0" y="0"/>
                </a:moveTo>
                <a:lnTo>
                  <a:pt x="952222" y="0"/>
                </a:lnTo>
                <a:lnTo>
                  <a:pt x="952222" y="1101972"/>
                </a:lnTo>
                <a:lnTo>
                  <a:pt x="0" y="11019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6225780" cy="9434047"/>
            <a:chOff x="0" y="0"/>
            <a:chExt cx="4273457" cy="2484687"/>
          </a:xfrm>
        </p:grpSpPr>
        <p:sp>
          <p:nvSpPr>
            <p:cNvPr name="Freeform 4" id="4"/>
            <p:cNvSpPr/>
            <p:nvPr/>
          </p:nvSpPr>
          <p:spPr>
            <a:xfrm flipH="false" flipV="false" rot="0">
              <a:off x="0" y="0"/>
              <a:ext cx="4273457" cy="2484687"/>
            </a:xfrm>
            <a:custGeom>
              <a:avLst/>
              <a:gdLst/>
              <a:ahLst/>
              <a:cxnLst/>
              <a:rect r="r" b="b" t="t" l="l"/>
              <a:pathLst>
                <a:path h="2484687" w="4273457">
                  <a:moveTo>
                    <a:pt x="0" y="0"/>
                  </a:moveTo>
                  <a:lnTo>
                    <a:pt x="4273457" y="0"/>
                  </a:lnTo>
                  <a:lnTo>
                    <a:pt x="4273457" y="2484687"/>
                  </a:lnTo>
                  <a:lnTo>
                    <a:pt x="0" y="2484687"/>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16536054" y="1028700"/>
            <a:ext cx="952222" cy="1101972"/>
          </a:xfrm>
          <a:custGeom>
            <a:avLst/>
            <a:gdLst/>
            <a:ahLst/>
            <a:cxnLst/>
            <a:rect r="r" b="b" t="t" l="l"/>
            <a:pathLst>
              <a:path h="1101972" w="952222">
                <a:moveTo>
                  <a:pt x="0" y="0"/>
                </a:moveTo>
                <a:lnTo>
                  <a:pt x="952222" y="0"/>
                </a:lnTo>
                <a:lnTo>
                  <a:pt x="952222" y="1101972"/>
                </a:lnTo>
                <a:lnTo>
                  <a:pt x="0" y="11019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262495" y="471317"/>
            <a:ext cx="990819" cy="1005444"/>
          </a:xfrm>
          <a:custGeom>
            <a:avLst/>
            <a:gdLst/>
            <a:ahLst/>
            <a:cxnLst/>
            <a:rect r="r" b="b" t="t" l="l"/>
            <a:pathLst>
              <a:path h="1005444" w="990819">
                <a:moveTo>
                  <a:pt x="0" y="0"/>
                </a:moveTo>
                <a:lnTo>
                  <a:pt x="990820" y="0"/>
                </a:lnTo>
                <a:lnTo>
                  <a:pt x="990820" y="1005444"/>
                </a:lnTo>
                <a:lnTo>
                  <a:pt x="0" y="10054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1" id="21"/>
          <p:cNvGrpSpPr/>
          <p:nvPr/>
        </p:nvGrpSpPr>
        <p:grpSpPr>
          <a:xfrm rot="0">
            <a:off x="3745972" y="745468"/>
            <a:ext cx="12521223" cy="2770408"/>
            <a:chOff x="0" y="0"/>
            <a:chExt cx="3497819" cy="773917"/>
          </a:xfrm>
        </p:grpSpPr>
        <p:sp>
          <p:nvSpPr>
            <p:cNvPr name="Freeform 22" id="22"/>
            <p:cNvSpPr/>
            <p:nvPr/>
          </p:nvSpPr>
          <p:spPr>
            <a:xfrm flipH="false" flipV="false" rot="0">
              <a:off x="0" y="0"/>
              <a:ext cx="3497819" cy="773917"/>
            </a:xfrm>
            <a:custGeom>
              <a:avLst/>
              <a:gdLst/>
              <a:ahLst/>
              <a:cxnLst/>
              <a:rect r="r" b="b" t="t" l="l"/>
              <a:pathLst>
                <a:path h="773917" w="3497819">
                  <a:moveTo>
                    <a:pt x="31533" y="0"/>
                  </a:moveTo>
                  <a:lnTo>
                    <a:pt x="3466285" y="0"/>
                  </a:lnTo>
                  <a:cubicBezTo>
                    <a:pt x="3483701" y="0"/>
                    <a:pt x="3497819" y="14118"/>
                    <a:pt x="3497819" y="31533"/>
                  </a:cubicBezTo>
                  <a:lnTo>
                    <a:pt x="3497819" y="742383"/>
                  </a:lnTo>
                  <a:cubicBezTo>
                    <a:pt x="3497819" y="750747"/>
                    <a:pt x="3494496" y="758767"/>
                    <a:pt x="3488583" y="764681"/>
                  </a:cubicBezTo>
                  <a:cubicBezTo>
                    <a:pt x="3482669" y="770595"/>
                    <a:pt x="3474648" y="773917"/>
                    <a:pt x="3466285" y="773917"/>
                  </a:cubicBezTo>
                  <a:lnTo>
                    <a:pt x="31533" y="773917"/>
                  </a:lnTo>
                  <a:cubicBezTo>
                    <a:pt x="23170" y="773917"/>
                    <a:pt x="15150" y="770595"/>
                    <a:pt x="9236" y="764681"/>
                  </a:cubicBezTo>
                  <a:cubicBezTo>
                    <a:pt x="3322" y="758767"/>
                    <a:pt x="0" y="750747"/>
                    <a:pt x="0" y="742383"/>
                  </a:cubicBezTo>
                  <a:lnTo>
                    <a:pt x="0" y="31533"/>
                  </a:lnTo>
                  <a:cubicBezTo>
                    <a:pt x="0" y="23170"/>
                    <a:pt x="3322" y="15150"/>
                    <a:pt x="9236" y="9236"/>
                  </a:cubicBezTo>
                  <a:cubicBezTo>
                    <a:pt x="15150" y="3322"/>
                    <a:pt x="23170" y="0"/>
                    <a:pt x="31533" y="0"/>
                  </a:cubicBezTo>
                  <a:close/>
                </a:path>
              </a:pathLst>
            </a:custGeom>
            <a:solidFill>
              <a:srgbClr val="DDC6A2"/>
            </a:solidFill>
            <a:ln w="38100" cap="rnd">
              <a:solidFill>
                <a:srgbClr val="000000"/>
              </a:solidFill>
              <a:prstDash val="lgDash"/>
              <a:round/>
            </a:ln>
          </p:spPr>
        </p:sp>
        <p:sp>
          <p:nvSpPr>
            <p:cNvPr name="TextBox 23" id="23"/>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2490052" y="537444"/>
            <a:ext cx="1694345" cy="169434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8872958" y="3985474"/>
            <a:ext cx="7921206" cy="5003562"/>
          </a:xfrm>
          <a:custGeom>
            <a:avLst/>
            <a:gdLst/>
            <a:ahLst/>
            <a:cxnLst/>
            <a:rect r="r" b="b" t="t" l="l"/>
            <a:pathLst>
              <a:path h="5003562" w="7921206">
                <a:moveTo>
                  <a:pt x="0" y="0"/>
                </a:moveTo>
                <a:lnTo>
                  <a:pt x="7921206" y="0"/>
                </a:lnTo>
                <a:lnTo>
                  <a:pt x="7921206" y="5003562"/>
                </a:lnTo>
                <a:lnTo>
                  <a:pt x="0" y="5003562"/>
                </a:lnTo>
                <a:lnTo>
                  <a:pt x="0" y="0"/>
                </a:lnTo>
                <a:close/>
              </a:path>
            </a:pathLst>
          </a:custGeom>
          <a:blipFill>
            <a:blip r:embed="rId10"/>
            <a:stretch>
              <a:fillRect l="0" t="0" r="0" b="0"/>
            </a:stretch>
          </a:blipFill>
        </p:spPr>
      </p:sp>
      <p:sp>
        <p:nvSpPr>
          <p:cNvPr name="Freeform 28" id="28"/>
          <p:cNvSpPr/>
          <p:nvPr/>
        </p:nvSpPr>
        <p:spPr>
          <a:xfrm flipH="false" flipV="false" rot="0">
            <a:off x="1757905" y="4010142"/>
            <a:ext cx="6777327" cy="4954226"/>
          </a:xfrm>
          <a:custGeom>
            <a:avLst/>
            <a:gdLst/>
            <a:ahLst/>
            <a:cxnLst/>
            <a:rect r="r" b="b" t="t" l="l"/>
            <a:pathLst>
              <a:path h="4954226" w="6777327">
                <a:moveTo>
                  <a:pt x="0" y="0"/>
                </a:moveTo>
                <a:lnTo>
                  <a:pt x="6777327" y="0"/>
                </a:lnTo>
                <a:lnTo>
                  <a:pt x="6777327" y="4954226"/>
                </a:lnTo>
                <a:lnTo>
                  <a:pt x="0" y="4954226"/>
                </a:lnTo>
                <a:lnTo>
                  <a:pt x="0" y="0"/>
                </a:lnTo>
                <a:close/>
              </a:path>
            </a:pathLst>
          </a:custGeom>
          <a:blipFill>
            <a:blip r:embed="rId11"/>
            <a:stretch>
              <a:fillRect l="0" t="0" r="0" b="0"/>
            </a:stretch>
          </a:blipFill>
        </p:spPr>
      </p:sp>
      <p:sp>
        <p:nvSpPr>
          <p:cNvPr name="TextBox 29" id="29"/>
          <p:cNvSpPr txBox="true"/>
          <p:nvPr/>
        </p:nvSpPr>
        <p:spPr>
          <a:xfrm rot="0">
            <a:off x="2663350" y="851423"/>
            <a:ext cx="1347749" cy="1133063"/>
          </a:xfrm>
          <a:prstGeom prst="rect">
            <a:avLst/>
          </a:prstGeom>
        </p:spPr>
        <p:txBody>
          <a:bodyPr anchor="t" rtlCol="false" tIns="0" lIns="0" bIns="0" rIns="0">
            <a:spAutoFit/>
          </a:bodyPr>
          <a:lstStyle/>
          <a:p>
            <a:pPr algn="ctr">
              <a:lnSpc>
                <a:spcPts val="8429"/>
              </a:lnSpc>
            </a:pPr>
            <a:r>
              <a:rPr lang="en-US" sz="7663">
                <a:solidFill>
                  <a:srgbClr val="FFFFFF"/>
                </a:solidFill>
                <a:latin typeface="More Sugar Thin"/>
              </a:rPr>
              <a:t>06</a:t>
            </a:r>
          </a:p>
        </p:txBody>
      </p:sp>
      <p:sp>
        <p:nvSpPr>
          <p:cNvPr name="TextBox 30" id="30"/>
          <p:cNvSpPr txBox="true"/>
          <p:nvPr/>
        </p:nvSpPr>
        <p:spPr>
          <a:xfrm rot="0">
            <a:off x="4422521" y="1026540"/>
            <a:ext cx="11431455" cy="2151115"/>
          </a:xfrm>
          <a:prstGeom prst="rect">
            <a:avLst/>
          </a:prstGeom>
        </p:spPr>
        <p:txBody>
          <a:bodyPr anchor="t" rtlCol="false" tIns="0" lIns="0" bIns="0" rIns="0">
            <a:spAutoFit/>
          </a:bodyPr>
          <a:lstStyle/>
          <a:p>
            <a:pPr algn="just">
              <a:lnSpc>
                <a:spcPts val="4284"/>
              </a:lnSpc>
            </a:pPr>
            <a:r>
              <a:rPr lang="en-US" sz="3060">
                <a:solidFill>
                  <a:srgbClr val="4B412E"/>
                </a:solidFill>
                <a:latin typeface="Quicksand Bold"/>
              </a:rPr>
              <a:t>Thứ sáu, tổ chức và hoạt động của bộ máy nhà nước theo </a:t>
            </a:r>
            <a:r>
              <a:rPr lang="en-US" sz="3060">
                <a:solidFill>
                  <a:srgbClr val="D8516D"/>
                </a:solidFill>
                <a:latin typeface="Quicksand Bold"/>
              </a:rPr>
              <a:t>nguyên tắc tập trung dân chủ, có sự phân công, phân cấp, phối hợp và kiểm soát lẫn nhau,</a:t>
            </a:r>
            <a:r>
              <a:rPr lang="en-US" sz="3060">
                <a:solidFill>
                  <a:srgbClr val="4B412E"/>
                </a:solidFill>
                <a:latin typeface="Quicksand Bold"/>
              </a:rPr>
              <a:t> nhưng bảo đảm </a:t>
            </a:r>
            <a:r>
              <a:rPr lang="en-US" sz="3060">
                <a:solidFill>
                  <a:srgbClr val="D8516D"/>
                </a:solidFill>
                <a:latin typeface="Quicksand Bold"/>
              </a:rPr>
              <a:t>quyền lực là thống nhất và sự chỉ đạo thống nhất của Trung ương.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6213048" cy="9063345"/>
            <a:chOff x="0" y="0"/>
            <a:chExt cx="4270103" cy="2387054"/>
          </a:xfrm>
        </p:grpSpPr>
        <p:sp>
          <p:nvSpPr>
            <p:cNvPr name="Freeform 4" id="4"/>
            <p:cNvSpPr/>
            <p:nvPr/>
          </p:nvSpPr>
          <p:spPr>
            <a:xfrm flipH="false" flipV="false" rot="0">
              <a:off x="0" y="0"/>
              <a:ext cx="4270103" cy="2387054"/>
            </a:xfrm>
            <a:custGeom>
              <a:avLst/>
              <a:gdLst/>
              <a:ahLst/>
              <a:cxnLst/>
              <a:rect r="r" b="b" t="t" l="l"/>
              <a:pathLst>
                <a:path h="2387054" w="4270103">
                  <a:moveTo>
                    <a:pt x="0" y="0"/>
                  </a:moveTo>
                  <a:lnTo>
                    <a:pt x="4270103" y="0"/>
                  </a:lnTo>
                  <a:lnTo>
                    <a:pt x="4270103" y="2387054"/>
                  </a:lnTo>
                  <a:lnTo>
                    <a:pt x="0" y="2387054"/>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9" id="9"/>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0" id="10"/>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1" id="11"/>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8299983"/>
            <a:ext cx="14781630" cy="23812"/>
          </a:xfrm>
          <a:prstGeom prst="line">
            <a:avLst/>
          </a:prstGeom>
          <a:ln cap="flat" w="9525">
            <a:solidFill>
              <a:srgbClr val="000000"/>
            </a:solidFill>
            <a:prstDash val="solid"/>
            <a:headEnd type="none" len="sm" w="sm"/>
            <a:tailEnd type="none" len="sm" w="sm"/>
          </a:ln>
        </p:spPr>
      </p:sp>
      <p:grpSp>
        <p:nvGrpSpPr>
          <p:cNvPr name="Group 15" id="15"/>
          <p:cNvGrpSpPr/>
          <p:nvPr/>
        </p:nvGrpSpPr>
        <p:grpSpPr>
          <a:xfrm rot="0">
            <a:off x="-2251771" y="-304513"/>
            <a:ext cx="3086100" cy="13632873"/>
            <a:chOff x="0" y="0"/>
            <a:chExt cx="812800" cy="3590551"/>
          </a:xfrm>
        </p:grpSpPr>
        <p:sp>
          <p:nvSpPr>
            <p:cNvPr name="Freeform 16" id="16"/>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7" id="1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4157948" y="446449"/>
            <a:ext cx="9972104" cy="1341701"/>
          </a:xfrm>
          <a:custGeom>
            <a:avLst/>
            <a:gdLst/>
            <a:ahLst/>
            <a:cxnLst/>
            <a:rect r="r" b="b" t="t" l="l"/>
            <a:pathLst>
              <a:path h="1341701" w="9972104">
                <a:moveTo>
                  <a:pt x="0" y="0"/>
                </a:moveTo>
                <a:lnTo>
                  <a:pt x="9972104" y="0"/>
                </a:lnTo>
                <a:lnTo>
                  <a:pt x="9972104" y="1341701"/>
                </a:lnTo>
                <a:lnTo>
                  <a:pt x="0" y="13417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5056894" y="649894"/>
            <a:ext cx="8174213" cy="1036342"/>
          </a:xfrm>
          <a:prstGeom prst="rect">
            <a:avLst/>
          </a:prstGeom>
        </p:spPr>
        <p:txBody>
          <a:bodyPr anchor="t" rtlCol="false" tIns="0" lIns="0" bIns="0" rIns="0">
            <a:spAutoFit/>
          </a:bodyPr>
          <a:lstStyle/>
          <a:p>
            <a:pPr algn="ctr">
              <a:lnSpc>
                <a:spcPts val="8086"/>
              </a:lnSpc>
            </a:pPr>
            <a:r>
              <a:rPr lang="en-US" sz="7351">
                <a:solidFill>
                  <a:srgbClr val="494949"/>
                </a:solidFill>
                <a:latin typeface="Quicksand Bold"/>
              </a:rPr>
              <a:t>Trả lời câu hỏi</a:t>
            </a:r>
          </a:p>
        </p:txBody>
      </p:sp>
      <p:grpSp>
        <p:nvGrpSpPr>
          <p:cNvPr name="Group 20" id="20"/>
          <p:cNvGrpSpPr/>
          <p:nvPr/>
        </p:nvGrpSpPr>
        <p:grpSpPr>
          <a:xfrm rot="0">
            <a:off x="2251369" y="2718386"/>
            <a:ext cx="14015826" cy="1437255"/>
            <a:chOff x="0" y="0"/>
            <a:chExt cx="3691411" cy="378536"/>
          </a:xfrm>
        </p:grpSpPr>
        <p:sp>
          <p:nvSpPr>
            <p:cNvPr name="Freeform 21" id="21"/>
            <p:cNvSpPr/>
            <p:nvPr/>
          </p:nvSpPr>
          <p:spPr>
            <a:xfrm flipH="false" flipV="false" rot="0">
              <a:off x="0" y="0"/>
              <a:ext cx="3691411" cy="378536"/>
            </a:xfrm>
            <a:custGeom>
              <a:avLst/>
              <a:gdLst/>
              <a:ahLst/>
              <a:cxnLst/>
              <a:rect r="r" b="b" t="t" l="l"/>
              <a:pathLst>
                <a:path h="378536" w="3691411">
                  <a:moveTo>
                    <a:pt x="28171" y="0"/>
                  </a:moveTo>
                  <a:lnTo>
                    <a:pt x="3663240" y="0"/>
                  </a:lnTo>
                  <a:cubicBezTo>
                    <a:pt x="3678799" y="0"/>
                    <a:pt x="3691411" y="12613"/>
                    <a:pt x="3691411" y="28171"/>
                  </a:cubicBezTo>
                  <a:lnTo>
                    <a:pt x="3691411" y="350365"/>
                  </a:lnTo>
                  <a:cubicBezTo>
                    <a:pt x="3691411" y="357837"/>
                    <a:pt x="3688443" y="365002"/>
                    <a:pt x="3683160" y="370285"/>
                  </a:cubicBezTo>
                  <a:cubicBezTo>
                    <a:pt x="3677877" y="375568"/>
                    <a:pt x="3670712" y="378536"/>
                    <a:pt x="3663240" y="378536"/>
                  </a:cubicBezTo>
                  <a:lnTo>
                    <a:pt x="28171" y="378536"/>
                  </a:lnTo>
                  <a:cubicBezTo>
                    <a:pt x="12613" y="378536"/>
                    <a:pt x="0" y="365924"/>
                    <a:pt x="0" y="350365"/>
                  </a:cubicBezTo>
                  <a:lnTo>
                    <a:pt x="0" y="28171"/>
                  </a:lnTo>
                  <a:cubicBezTo>
                    <a:pt x="0" y="12613"/>
                    <a:pt x="12613" y="0"/>
                    <a:pt x="28171" y="0"/>
                  </a:cubicBezTo>
                  <a:close/>
                </a:path>
              </a:pathLst>
            </a:custGeom>
            <a:solidFill>
              <a:srgbClr val="DDC6A2"/>
            </a:solidFill>
            <a:ln w="38100" cap="rnd">
              <a:solidFill>
                <a:srgbClr val="000000"/>
              </a:solidFill>
              <a:prstDash val="lgDash"/>
              <a:round/>
            </a:ln>
          </p:spPr>
        </p:sp>
        <p:sp>
          <p:nvSpPr>
            <p:cNvPr name="TextBox 22" id="22"/>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752199" y="2176123"/>
            <a:ext cx="1797126" cy="179712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1853529" y="2523132"/>
            <a:ext cx="1429505" cy="1169783"/>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01</a:t>
            </a:r>
          </a:p>
        </p:txBody>
      </p:sp>
      <p:sp>
        <p:nvSpPr>
          <p:cNvPr name="TextBox 27" id="27"/>
          <p:cNvSpPr txBox="true"/>
          <p:nvPr/>
        </p:nvSpPr>
        <p:spPr>
          <a:xfrm rot="0">
            <a:off x="3650655" y="2861646"/>
            <a:ext cx="12402953" cy="1090295"/>
          </a:xfrm>
          <a:prstGeom prst="rect">
            <a:avLst/>
          </a:prstGeom>
        </p:spPr>
        <p:txBody>
          <a:bodyPr anchor="t" rtlCol="false" tIns="0" lIns="0" bIns="0" rIns="0">
            <a:spAutoFit/>
          </a:bodyPr>
          <a:lstStyle/>
          <a:p>
            <a:pPr>
              <a:lnSpc>
                <a:spcPts val="4480"/>
              </a:lnSpc>
            </a:pPr>
            <a:r>
              <a:rPr lang="en-US" sz="3200">
                <a:solidFill>
                  <a:srgbClr val="4B412E"/>
                </a:solidFill>
                <a:latin typeface="Quicksand Bold"/>
              </a:rPr>
              <a:t>Nhà nước pháp quyền là nhà nước như thế nào? (khái niệm, phân tích, liên hệ/cho ví dụ,...)</a:t>
            </a:r>
          </a:p>
        </p:txBody>
      </p:sp>
      <p:grpSp>
        <p:nvGrpSpPr>
          <p:cNvPr name="Group 28" id="28"/>
          <p:cNvGrpSpPr/>
          <p:nvPr/>
        </p:nvGrpSpPr>
        <p:grpSpPr>
          <a:xfrm rot="0">
            <a:off x="2251369" y="4912878"/>
            <a:ext cx="14015826" cy="1555187"/>
            <a:chOff x="0" y="0"/>
            <a:chExt cx="3691411" cy="409597"/>
          </a:xfrm>
        </p:grpSpPr>
        <p:sp>
          <p:nvSpPr>
            <p:cNvPr name="Freeform 29" id="29"/>
            <p:cNvSpPr/>
            <p:nvPr/>
          </p:nvSpPr>
          <p:spPr>
            <a:xfrm flipH="false" flipV="false" rot="0">
              <a:off x="0" y="0"/>
              <a:ext cx="3691411" cy="409597"/>
            </a:xfrm>
            <a:custGeom>
              <a:avLst/>
              <a:gdLst/>
              <a:ahLst/>
              <a:cxnLst/>
              <a:rect r="r" b="b" t="t" l="l"/>
              <a:pathLst>
                <a:path h="409597" w="3691411">
                  <a:moveTo>
                    <a:pt x="28171" y="0"/>
                  </a:moveTo>
                  <a:lnTo>
                    <a:pt x="3663240" y="0"/>
                  </a:lnTo>
                  <a:cubicBezTo>
                    <a:pt x="3678799" y="0"/>
                    <a:pt x="3691411" y="12613"/>
                    <a:pt x="3691411" y="28171"/>
                  </a:cubicBezTo>
                  <a:lnTo>
                    <a:pt x="3691411" y="381426"/>
                  </a:lnTo>
                  <a:cubicBezTo>
                    <a:pt x="3691411" y="396984"/>
                    <a:pt x="3678799" y="409597"/>
                    <a:pt x="3663240" y="409597"/>
                  </a:cubicBezTo>
                  <a:lnTo>
                    <a:pt x="28171" y="409597"/>
                  </a:lnTo>
                  <a:cubicBezTo>
                    <a:pt x="12613" y="409597"/>
                    <a:pt x="0" y="396984"/>
                    <a:pt x="0" y="381426"/>
                  </a:cubicBezTo>
                  <a:lnTo>
                    <a:pt x="0" y="28171"/>
                  </a:lnTo>
                  <a:cubicBezTo>
                    <a:pt x="0" y="12613"/>
                    <a:pt x="12613" y="0"/>
                    <a:pt x="28171" y="0"/>
                  </a:cubicBezTo>
                  <a:close/>
                </a:path>
              </a:pathLst>
            </a:custGeom>
            <a:solidFill>
              <a:srgbClr val="DDC6A2"/>
            </a:solidFill>
            <a:ln w="38100" cap="rnd">
              <a:solidFill>
                <a:srgbClr val="000000"/>
              </a:solidFill>
              <a:prstDash val="lgDash"/>
              <a:round/>
            </a:ln>
          </p:spPr>
        </p:sp>
        <p:sp>
          <p:nvSpPr>
            <p:cNvPr name="TextBox 30" id="3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752199" y="4516504"/>
            <a:ext cx="1797126" cy="1797126"/>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1936010" y="4845484"/>
            <a:ext cx="1429505" cy="1205840"/>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02</a:t>
            </a:r>
          </a:p>
        </p:txBody>
      </p:sp>
      <p:sp>
        <p:nvSpPr>
          <p:cNvPr name="TextBox 35" id="35"/>
          <p:cNvSpPr txBox="true"/>
          <p:nvPr/>
        </p:nvSpPr>
        <p:spPr>
          <a:xfrm rot="0">
            <a:off x="3689545" y="5098597"/>
            <a:ext cx="12364063" cy="1090295"/>
          </a:xfrm>
          <a:prstGeom prst="rect">
            <a:avLst/>
          </a:prstGeom>
        </p:spPr>
        <p:txBody>
          <a:bodyPr anchor="t" rtlCol="false" tIns="0" lIns="0" bIns="0" rIns="0">
            <a:spAutoFit/>
          </a:bodyPr>
          <a:lstStyle/>
          <a:p>
            <a:pPr>
              <a:lnSpc>
                <a:spcPts val="4480"/>
              </a:lnSpc>
            </a:pPr>
            <a:r>
              <a:rPr lang="en-US" sz="3200">
                <a:solidFill>
                  <a:srgbClr val="4B412E"/>
                </a:solidFill>
                <a:latin typeface="Quicksand Bold"/>
              </a:rPr>
              <a:t>Nêu những đặc trưng cơ bản của nhà nước pháp quyền XHCN Việt Nam</a:t>
            </a:r>
          </a:p>
        </p:txBody>
      </p:sp>
      <p:sp>
        <p:nvSpPr>
          <p:cNvPr name="TextBox 36" id="36"/>
          <p:cNvSpPr txBox="true"/>
          <p:nvPr/>
        </p:nvSpPr>
        <p:spPr>
          <a:xfrm rot="0">
            <a:off x="2668364" y="8110750"/>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grpSp>
        <p:nvGrpSpPr>
          <p:cNvPr name="Group 37" id="37"/>
          <p:cNvGrpSpPr/>
          <p:nvPr/>
        </p:nvGrpSpPr>
        <p:grpSpPr>
          <a:xfrm rot="0">
            <a:off x="2343897" y="7171697"/>
            <a:ext cx="14135447" cy="2086603"/>
            <a:chOff x="0" y="0"/>
            <a:chExt cx="3722916" cy="549558"/>
          </a:xfrm>
        </p:grpSpPr>
        <p:sp>
          <p:nvSpPr>
            <p:cNvPr name="Freeform 38" id="38"/>
            <p:cNvSpPr/>
            <p:nvPr/>
          </p:nvSpPr>
          <p:spPr>
            <a:xfrm flipH="false" flipV="false" rot="0">
              <a:off x="0" y="0"/>
              <a:ext cx="3722916" cy="549558"/>
            </a:xfrm>
            <a:custGeom>
              <a:avLst/>
              <a:gdLst/>
              <a:ahLst/>
              <a:cxnLst/>
              <a:rect r="r" b="b" t="t" l="l"/>
              <a:pathLst>
                <a:path h="549558" w="3722916">
                  <a:moveTo>
                    <a:pt x="27932" y="0"/>
                  </a:moveTo>
                  <a:lnTo>
                    <a:pt x="3694984" y="0"/>
                  </a:lnTo>
                  <a:cubicBezTo>
                    <a:pt x="3710410" y="0"/>
                    <a:pt x="3722916" y="12506"/>
                    <a:pt x="3722916" y="27932"/>
                  </a:cubicBezTo>
                  <a:lnTo>
                    <a:pt x="3722916" y="521626"/>
                  </a:lnTo>
                  <a:cubicBezTo>
                    <a:pt x="3722916" y="529034"/>
                    <a:pt x="3719973" y="536138"/>
                    <a:pt x="3714735" y="541377"/>
                  </a:cubicBezTo>
                  <a:cubicBezTo>
                    <a:pt x="3709496" y="546615"/>
                    <a:pt x="3702392" y="549558"/>
                    <a:pt x="3694984" y="549558"/>
                  </a:cubicBezTo>
                  <a:lnTo>
                    <a:pt x="27932" y="549558"/>
                  </a:lnTo>
                  <a:cubicBezTo>
                    <a:pt x="12506" y="549558"/>
                    <a:pt x="0" y="537052"/>
                    <a:pt x="0" y="521626"/>
                  </a:cubicBezTo>
                  <a:lnTo>
                    <a:pt x="0" y="27932"/>
                  </a:lnTo>
                  <a:cubicBezTo>
                    <a:pt x="0" y="12506"/>
                    <a:pt x="12506" y="0"/>
                    <a:pt x="27932" y="0"/>
                  </a:cubicBezTo>
                  <a:close/>
                </a:path>
              </a:pathLst>
            </a:custGeom>
            <a:solidFill>
              <a:srgbClr val="DDC6A2"/>
            </a:solidFill>
            <a:ln w="38100" cap="rnd">
              <a:solidFill>
                <a:srgbClr val="000000"/>
              </a:solidFill>
              <a:prstDash val="lgDash"/>
              <a:round/>
            </a:ln>
          </p:spPr>
        </p:sp>
        <p:sp>
          <p:nvSpPr>
            <p:cNvPr name="TextBox 39" id="3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1853529" y="6902448"/>
            <a:ext cx="1797126" cy="1797126"/>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43" id="43"/>
          <p:cNvSpPr txBox="true"/>
          <p:nvPr/>
        </p:nvSpPr>
        <p:spPr>
          <a:xfrm rot="0">
            <a:off x="1953612" y="7197348"/>
            <a:ext cx="1429505" cy="1169783"/>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03</a:t>
            </a:r>
          </a:p>
        </p:txBody>
      </p:sp>
      <p:sp>
        <p:nvSpPr>
          <p:cNvPr name="TextBox 44" id="44"/>
          <p:cNvSpPr txBox="true"/>
          <p:nvPr/>
        </p:nvSpPr>
        <p:spPr>
          <a:xfrm rot="0">
            <a:off x="3778222" y="7356617"/>
            <a:ext cx="12186710" cy="1652270"/>
          </a:xfrm>
          <a:prstGeom prst="rect">
            <a:avLst/>
          </a:prstGeom>
        </p:spPr>
        <p:txBody>
          <a:bodyPr anchor="t" rtlCol="false" tIns="0" lIns="0" bIns="0" rIns="0">
            <a:spAutoFit/>
          </a:bodyPr>
          <a:lstStyle/>
          <a:p>
            <a:pPr algn="just">
              <a:lnSpc>
                <a:spcPts val="4480"/>
              </a:lnSpc>
            </a:pPr>
            <a:r>
              <a:rPr lang="en-US" sz="3200">
                <a:solidFill>
                  <a:srgbClr val="4B412E"/>
                </a:solidFill>
                <a:latin typeface="Quicksand Bold"/>
              </a:rPr>
              <a:t>Khái quát thực trạng xây dựng Nhà nước pháp quyền XHCN ở Việt Nam hiện nay và phương hướng xây dựng Nhà nước pháp quyền XHCN của Đảng Cộng sản Việt Nam hiện nay</a:t>
            </a:r>
          </a:p>
        </p:txBody>
      </p:sp>
      <p:sp>
        <p:nvSpPr>
          <p:cNvPr name="Freeform 45" id="45"/>
          <p:cNvSpPr/>
          <p:nvPr/>
        </p:nvSpPr>
        <p:spPr>
          <a:xfrm flipH="false" flipV="false" rot="0">
            <a:off x="2337117" y="1183514"/>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6" id="46"/>
          <p:cNvSpPr/>
          <p:nvPr/>
        </p:nvSpPr>
        <p:spPr>
          <a:xfrm flipH="false" flipV="false" rot="0">
            <a:off x="15314973" y="1425914"/>
            <a:ext cx="952222" cy="1101972"/>
          </a:xfrm>
          <a:custGeom>
            <a:avLst/>
            <a:gdLst/>
            <a:ahLst/>
            <a:cxnLst/>
            <a:rect r="r" b="b" t="t" l="l"/>
            <a:pathLst>
              <a:path h="1101972" w="952222">
                <a:moveTo>
                  <a:pt x="0" y="0"/>
                </a:moveTo>
                <a:lnTo>
                  <a:pt x="952222" y="0"/>
                </a:lnTo>
                <a:lnTo>
                  <a:pt x="952222" y="1101972"/>
                </a:lnTo>
                <a:lnTo>
                  <a:pt x="0" y="11019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2748799" y="1051535"/>
            <a:ext cx="11527651" cy="1550993"/>
          </a:xfrm>
          <a:custGeom>
            <a:avLst/>
            <a:gdLst/>
            <a:ahLst/>
            <a:cxnLst/>
            <a:rect r="r" b="b" t="t" l="l"/>
            <a:pathLst>
              <a:path h="1550993" w="11527651">
                <a:moveTo>
                  <a:pt x="0" y="0"/>
                </a:moveTo>
                <a:lnTo>
                  <a:pt x="11527651" y="0"/>
                </a:lnTo>
                <a:lnTo>
                  <a:pt x="11527651" y="1550993"/>
                </a:lnTo>
                <a:lnTo>
                  <a:pt x="0" y="15509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3372805">
            <a:off x="1246891" y="1227355"/>
            <a:ext cx="1507050" cy="1329972"/>
          </a:xfrm>
          <a:custGeom>
            <a:avLst/>
            <a:gdLst/>
            <a:ahLst/>
            <a:cxnLst/>
            <a:rect r="r" b="b" t="t" l="l"/>
            <a:pathLst>
              <a:path h="1329972" w="1507050">
                <a:moveTo>
                  <a:pt x="0" y="0"/>
                </a:moveTo>
                <a:lnTo>
                  <a:pt x="1507050" y="0"/>
                </a:lnTo>
                <a:lnTo>
                  <a:pt x="1507050" y="1329972"/>
                </a:lnTo>
                <a:lnTo>
                  <a:pt x="0" y="1329972"/>
                </a:lnTo>
                <a:lnTo>
                  <a:pt x="0" y="0"/>
                </a:lnTo>
                <a:close/>
              </a:path>
            </a:pathLst>
          </a:custGeom>
          <a:blipFill>
            <a:blip r:embed="rId8"/>
            <a:stretch>
              <a:fillRect l="0" t="0" r="0" b="0"/>
            </a:stretch>
          </a:blipFill>
        </p:spPr>
      </p:sp>
      <p:sp>
        <p:nvSpPr>
          <p:cNvPr name="Freeform 21" id="21"/>
          <p:cNvSpPr/>
          <p:nvPr/>
        </p:nvSpPr>
        <p:spPr>
          <a:xfrm flipH="false" flipV="false" rot="-1812280">
            <a:off x="14269692" y="1589413"/>
            <a:ext cx="1180013" cy="1417433"/>
          </a:xfrm>
          <a:custGeom>
            <a:avLst/>
            <a:gdLst/>
            <a:ahLst/>
            <a:cxnLst/>
            <a:rect r="r" b="b" t="t" l="l"/>
            <a:pathLst>
              <a:path h="1417433" w="1180013">
                <a:moveTo>
                  <a:pt x="0" y="0"/>
                </a:moveTo>
                <a:lnTo>
                  <a:pt x="1180012" y="0"/>
                </a:lnTo>
                <a:lnTo>
                  <a:pt x="1180012" y="1417433"/>
                </a:lnTo>
                <a:lnTo>
                  <a:pt x="0" y="1417433"/>
                </a:lnTo>
                <a:lnTo>
                  <a:pt x="0" y="0"/>
                </a:lnTo>
                <a:close/>
              </a:path>
            </a:pathLst>
          </a:custGeom>
          <a:blipFill>
            <a:blip r:embed="rId9"/>
            <a:stretch>
              <a:fillRect l="0" t="0" r="0" b="0"/>
            </a:stretch>
          </a:blipFill>
        </p:spPr>
      </p:sp>
      <p:sp>
        <p:nvSpPr>
          <p:cNvPr name="Freeform 22" id="22"/>
          <p:cNvSpPr/>
          <p:nvPr/>
        </p:nvSpPr>
        <p:spPr>
          <a:xfrm flipH="false" flipV="false" rot="-8707568">
            <a:off x="14559695" y="670445"/>
            <a:ext cx="3300300" cy="1086099"/>
          </a:xfrm>
          <a:custGeom>
            <a:avLst/>
            <a:gdLst/>
            <a:ahLst/>
            <a:cxnLst/>
            <a:rect r="r" b="b" t="t" l="l"/>
            <a:pathLst>
              <a:path h="1086099" w="3300300">
                <a:moveTo>
                  <a:pt x="0" y="0"/>
                </a:moveTo>
                <a:lnTo>
                  <a:pt x="3300300" y="0"/>
                </a:lnTo>
                <a:lnTo>
                  <a:pt x="3300300" y="1086098"/>
                </a:lnTo>
                <a:lnTo>
                  <a:pt x="0" y="10860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10093676" y="3378903"/>
            <a:ext cx="5909759" cy="5016559"/>
          </a:xfrm>
          <a:custGeom>
            <a:avLst/>
            <a:gdLst/>
            <a:ahLst/>
            <a:cxnLst/>
            <a:rect r="r" b="b" t="t" l="l"/>
            <a:pathLst>
              <a:path h="5016559" w="5909759">
                <a:moveTo>
                  <a:pt x="0" y="0"/>
                </a:moveTo>
                <a:lnTo>
                  <a:pt x="5909759" y="0"/>
                </a:lnTo>
                <a:lnTo>
                  <a:pt x="5909759" y="5016559"/>
                </a:lnTo>
                <a:lnTo>
                  <a:pt x="0" y="5016559"/>
                </a:lnTo>
                <a:lnTo>
                  <a:pt x="0" y="0"/>
                </a:lnTo>
                <a:close/>
              </a:path>
            </a:pathLst>
          </a:custGeom>
          <a:blipFill>
            <a:blip r:embed="rId12"/>
            <a:stretch>
              <a:fillRect l="-11331" t="-54855" r="-9235" b="-45885"/>
            </a:stretch>
          </a:blipFill>
        </p:spPr>
      </p:sp>
      <p:sp>
        <p:nvSpPr>
          <p:cNvPr name="TextBox 24" id="24"/>
          <p:cNvSpPr txBox="true"/>
          <p:nvPr/>
        </p:nvSpPr>
        <p:spPr>
          <a:xfrm rot="0">
            <a:off x="2409765" y="2945556"/>
            <a:ext cx="7233869" cy="5381625"/>
          </a:xfrm>
          <a:prstGeom prst="rect">
            <a:avLst/>
          </a:prstGeom>
        </p:spPr>
        <p:txBody>
          <a:bodyPr anchor="t" rtlCol="false" tIns="0" lIns="0" bIns="0" rIns="0">
            <a:spAutoFit/>
          </a:bodyPr>
          <a:lstStyle/>
          <a:p>
            <a:pPr algn="just">
              <a:lnSpc>
                <a:spcPts val="6089"/>
              </a:lnSpc>
            </a:pPr>
            <a:r>
              <a:rPr lang="en-US" sz="4199">
                <a:solidFill>
                  <a:srgbClr val="494949"/>
                </a:solidFill>
                <a:latin typeface="Arimo"/>
              </a:rPr>
              <a:t>Công cuộc xây dựng Nhà nước pháp quyền xã hội chủ nghĩa Việt Nam của Nhân dân, do Nhân dân, vì Nhân dân dưới sự lãnh đạo của Đảng đã đạt được những thành tựu rất quan trọng:</a:t>
            </a:r>
          </a:p>
        </p:txBody>
      </p:sp>
      <p:sp>
        <p:nvSpPr>
          <p:cNvPr name="TextBox 25" id="25"/>
          <p:cNvSpPr txBox="true"/>
          <p:nvPr/>
        </p:nvSpPr>
        <p:spPr>
          <a:xfrm rot="0">
            <a:off x="4182828" y="1250705"/>
            <a:ext cx="9348105" cy="1143127"/>
          </a:xfrm>
          <a:prstGeom prst="rect">
            <a:avLst/>
          </a:prstGeom>
        </p:spPr>
        <p:txBody>
          <a:bodyPr anchor="t" rtlCol="false" tIns="0" lIns="0" bIns="0" rIns="0">
            <a:spAutoFit/>
          </a:bodyPr>
          <a:lstStyle/>
          <a:p>
            <a:pPr algn="ctr">
              <a:lnSpc>
                <a:spcPts val="4513"/>
              </a:lnSpc>
            </a:pPr>
            <a:r>
              <a:rPr lang="en-US" sz="3699">
                <a:solidFill>
                  <a:srgbClr val="494949"/>
                </a:solidFill>
                <a:latin typeface="Quicksand Bold"/>
              </a:rPr>
              <a:t> Khái quát thực trạng xây dựng Nhà nước pháp quyền XHCN ở Việt Nam hiện nay</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643688">
            <a:off x="-1667870" y="1983807"/>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251771" y="-304513"/>
            <a:ext cx="3086100" cy="13632873"/>
            <a:chOff x="0" y="0"/>
            <a:chExt cx="812800" cy="3590551"/>
          </a:xfrm>
        </p:grpSpPr>
        <p:sp>
          <p:nvSpPr>
            <p:cNvPr name="Freeform 5" id="5"/>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846776" y="738970"/>
            <a:ext cx="7630860" cy="2646249"/>
            <a:chOff x="0" y="0"/>
            <a:chExt cx="2009774" cy="696955"/>
          </a:xfrm>
        </p:grpSpPr>
        <p:sp>
          <p:nvSpPr>
            <p:cNvPr name="Freeform 8" id="8"/>
            <p:cNvSpPr/>
            <p:nvPr/>
          </p:nvSpPr>
          <p:spPr>
            <a:xfrm flipH="false" flipV="false" rot="0">
              <a:off x="0" y="0"/>
              <a:ext cx="2009774" cy="696955"/>
            </a:xfrm>
            <a:custGeom>
              <a:avLst/>
              <a:gdLst/>
              <a:ahLst/>
              <a:cxnLst/>
              <a:rect r="r" b="b" t="t" l="l"/>
              <a:pathLst>
                <a:path h="696955" w="2009774">
                  <a:moveTo>
                    <a:pt x="51742" y="0"/>
                  </a:moveTo>
                  <a:lnTo>
                    <a:pt x="1958032" y="0"/>
                  </a:lnTo>
                  <a:cubicBezTo>
                    <a:pt x="1986608" y="0"/>
                    <a:pt x="2009774" y="23166"/>
                    <a:pt x="2009774" y="51742"/>
                  </a:cubicBezTo>
                  <a:lnTo>
                    <a:pt x="2009774" y="645212"/>
                  </a:lnTo>
                  <a:cubicBezTo>
                    <a:pt x="2009774" y="673789"/>
                    <a:pt x="1986608" y="696955"/>
                    <a:pt x="1958032" y="696955"/>
                  </a:cubicBezTo>
                  <a:lnTo>
                    <a:pt x="51742" y="696955"/>
                  </a:lnTo>
                  <a:cubicBezTo>
                    <a:pt x="23166" y="696955"/>
                    <a:pt x="0" y="673789"/>
                    <a:pt x="0" y="645212"/>
                  </a:cubicBezTo>
                  <a:lnTo>
                    <a:pt x="0" y="51742"/>
                  </a:lnTo>
                  <a:cubicBezTo>
                    <a:pt x="0" y="23166"/>
                    <a:pt x="23166" y="0"/>
                    <a:pt x="51742" y="0"/>
                  </a:cubicBezTo>
                  <a:close/>
                </a:path>
              </a:pathLst>
            </a:custGeom>
            <a:solidFill>
              <a:srgbClr val="DDC6A2"/>
            </a:solidFill>
            <a:ln w="38100" cap="rnd">
              <a:solidFill>
                <a:srgbClr val="000000"/>
              </a:solidFill>
              <a:prstDash val="lgDash"/>
              <a:round/>
            </a:ln>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846776" y="3799681"/>
            <a:ext cx="7630860" cy="2897856"/>
            <a:chOff x="0" y="0"/>
            <a:chExt cx="2009774" cy="763221"/>
          </a:xfrm>
        </p:grpSpPr>
        <p:sp>
          <p:nvSpPr>
            <p:cNvPr name="Freeform 11" id="11"/>
            <p:cNvSpPr/>
            <p:nvPr/>
          </p:nvSpPr>
          <p:spPr>
            <a:xfrm flipH="false" flipV="false" rot="0">
              <a:off x="0" y="0"/>
              <a:ext cx="2009774" cy="763221"/>
            </a:xfrm>
            <a:custGeom>
              <a:avLst/>
              <a:gdLst/>
              <a:ahLst/>
              <a:cxnLst/>
              <a:rect r="r" b="b" t="t" l="l"/>
              <a:pathLst>
                <a:path h="763221" w="2009774">
                  <a:moveTo>
                    <a:pt x="51742" y="0"/>
                  </a:moveTo>
                  <a:lnTo>
                    <a:pt x="1958032" y="0"/>
                  </a:lnTo>
                  <a:cubicBezTo>
                    <a:pt x="1986608" y="0"/>
                    <a:pt x="2009774" y="23166"/>
                    <a:pt x="2009774" y="51742"/>
                  </a:cubicBezTo>
                  <a:lnTo>
                    <a:pt x="2009774" y="711479"/>
                  </a:lnTo>
                  <a:cubicBezTo>
                    <a:pt x="2009774" y="740056"/>
                    <a:pt x="1986608" y="763221"/>
                    <a:pt x="1958032" y="763221"/>
                  </a:cubicBezTo>
                  <a:lnTo>
                    <a:pt x="51742" y="763221"/>
                  </a:lnTo>
                  <a:cubicBezTo>
                    <a:pt x="23166" y="763221"/>
                    <a:pt x="0" y="740056"/>
                    <a:pt x="0" y="711479"/>
                  </a:cubicBezTo>
                  <a:lnTo>
                    <a:pt x="0" y="51742"/>
                  </a:lnTo>
                  <a:cubicBezTo>
                    <a:pt x="0" y="23166"/>
                    <a:pt x="23166" y="0"/>
                    <a:pt x="51742" y="0"/>
                  </a:cubicBezTo>
                  <a:close/>
                </a:path>
              </a:pathLst>
            </a:custGeom>
            <a:solidFill>
              <a:srgbClr val="DDC6A2"/>
            </a:solidFill>
            <a:ln w="38100" cap="rnd">
              <a:solidFill>
                <a:srgbClr val="000000"/>
              </a:solidFill>
              <a:prstDash val="lgDash"/>
              <a:round/>
            </a:ln>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9950443" y="659915"/>
            <a:ext cx="7092614" cy="8967169"/>
          </a:xfrm>
          <a:custGeom>
            <a:avLst/>
            <a:gdLst/>
            <a:ahLst/>
            <a:cxnLst/>
            <a:rect r="r" b="b" t="t" l="l"/>
            <a:pathLst>
              <a:path h="8967169" w="7092614">
                <a:moveTo>
                  <a:pt x="0" y="0"/>
                </a:moveTo>
                <a:lnTo>
                  <a:pt x="7092614" y="0"/>
                </a:lnTo>
                <a:lnTo>
                  <a:pt x="7092614" y="8967170"/>
                </a:lnTo>
                <a:lnTo>
                  <a:pt x="0" y="8967170"/>
                </a:lnTo>
                <a:lnTo>
                  <a:pt x="0" y="0"/>
                </a:lnTo>
                <a:close/>
              </a:path>
            </a:pathLst>
          </a:custGeom>
          <a:blipFill>
            <a:blip r:embed="rId6"/>
            <a:stretch>
              <a:fillRect l="0" t="0" r="0" b="0"/>
            </a:stretch>
          </a:blipFill>
        </p:spPr>
      </p:sp>
      <p:sp>
        <p:nvSpPr>
          <p:cNvPr name="TextBox 14" id="14"/>
          <p:cNvSpPr txBox="true"/>
          <p:nvPr/>
        </p:nvSpPr>
        <p:spPr>
          <a:xfrm rot="0">
            <a:off x="2313471" y="1059809"/>
            <a:ext cx="6645178" cy="1956948"/>
          </a:xfrm>
          <a:prstGeom prst="rect">
            <a:avLst/>
          </a:prstGeom>
        </p:spPr>
        <p:txBody>
          <a:bodyPr anchor="t" rtlCol="false" tIns="0" lIns="0" bIns="0" rIns="0">
            <a:spAutoFit/>
          </a:bodyPr>
          <a:lstStyle/>
          <a:p>
            <a:pPr algn="just">
              <a:lnSpc>
                <a:spcPts val="3961"/>
              </a:lnSpc>
            </a:pPr>
            <a:r>
              <a:rPr lang="en-US" sz="2829">
                <a:solidFill>
                  <a:srgbClr val="4B412E"/>
                </a:solidFill>
                <a:latin typeface="Quicksand Bold"/>
              </a:rPr>
              <a:t>Nhận thức, lý luận về Nhà nước pháp quyền xã hội chủ nghĩa Việt Nam ngày càng thống nhất, đầy đủ và sâu sắc hơn.</a:t>
            </a:r>
          </a:p>
        </p:txBody>
      </p:sp>
      <p:grpSp>
        <p:nvGrpSpPr>
          <p:cNvPr name="Group 15" id="15"/>
          <p:cNvGrpSpPr/>
          <p:nvPr/>
        </p:nvGrpSpPr>
        <p:grpSpPr>
          <a:xfrm rot="0">
            <a:off x="1846776" y="7111998"/>
            <a:ext cx="7630860" cy="2102512"/>
            <a:chOff x="0" y="0"/>
            <a:chExt cx="2009774" cy="553748"/>
          </a:xfrm>
        </p:grpSpPr>
        <p:sp>
          <p:nvSpPr>
            <p:cNvPr name="Freeform 16" id="16"/>
            <p:cNvSpPr/>
            <p:nvPr/>
          </p:nvSpPr>
          <p:spPr>
            <a:xfrm flipH="false" flipV="false" rot="0">
              <a:off x="0" y="0"/>
              <a:ext cx="2009774" cy="553748"/>
            </a:xfrm>
            <a:custGeom>
              <a:avLst/>
              <a:gdLst/>
              <a:ahLst/>
              <a:cxnLst/>
              <a:rect r="r" b="b" t="t" l="l"/>
              <a:pathLst>
                <a:path h="553748" w="2009774">
                  <a:moveTo>
                    <a:pt x="51742" y="0"/>
                  </a:moveTo>
                  <a:lnTo>
                    <a:pt x="1958032" y="0"/>
                  </a:lnTo>
                  <a:cubicBezTo>
                    <a:pt x="1986608" y="0"/>
                    <a:pt x="2009774" y="23166"/>
                    <a:pt x="2009774" y="51742"/>
                  </a:cubicBezTo>
                  <a:lnTo>
                    <a:pt x="2009774" y="502006"/>
                  </a:lnTo>
                  <a:cubicBezTo>
                    <a:pt x="2009774" y="530582"/>
                    <a:pt x="1986608" y="553748"/>
                    <a:pt x="1958032" y="553748"/>
                  </a:cubicBezTo>
                  <a:lnTo>
                    <a:pt x="51742" y="553748"/>
                  </a:lnTo>
                  <a:cubicBezTo>
                    <a:pt x="23166" y="553748"/>
                    <a:pt x="0" y="530582"/>
                    <a:pt x="0" y="502006"/>
                  </a:cubicBezTo>
                  <a:lnTo>
                    <a:pt x="0" y="51742"/>
                  </a:lnTo>
                  <a:cubicBezTo>
                    <a:pt x="0" y="23166"/>
                    <a:pt x="23166" y="0"/>
                    <a:pt x="51742" y="0"/>
                  </a:cubicBezTo>
                  <a:close/>
                </a:path>
              </a:pathLst>
            </a:custGeom>
            <a:solidFill>
              <a:srgbClr val="DDC6A2"/>
            </a:solidFill>
            <a:ln w="38100" cap="rnd">
              <a:solidFill>
                <a:srgbClr val="000000"/>
              </a:solidFill>
              <a:prstDash val="lgDash"/>
              <a:round/>
            </a:ln>
          </p:spPr>
        </p:sp>
        <p:sp>
          <p:nvSpPr>
            <p:cNvPr name="TextBox 17" id="1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2313471" y="4130678"/>
            <a:ext cx="6830529" cy="2226337"/>
          </a:xfrm>
          <a:prstGeom prst="rect">
            <a:avLst/>
          </a:prstGeom>
        </p:spPr>
        <p:txBody>
          <a:bodyPr anchor="t" rtlCol="false" tIns="0" lIns="0" bIns="0" rIns="0">
            <a:spAutoFit/>
          </a:bodyPr>
          <a:lstStyle/>
          <a:p>
            <a:pPr algn="just">
              <a:lnSpc>
                <a:spcPts val="3565"/>
              </a:lnSpc>
            </a:pPr>
            <a:r>
              <a:rPr lang="en-US" sz="2829">
                <a:solidFill>
                  <a:srgbClr val="4B412E"/>
                </a:solidFill>
                <a:latin typeface="Quicksand Bold"/>
              </a:rPr>
              <a:t>Hệ thống pháp luật đã được hoàn thiện một bước cơ bản; vai trò của pháp luật và việc thực thi pháp luật được chú trọng trong tổ chức, hoạt động của Nhà nước và xã hội. </a:t>
            </a:r>
          </a:p>
        </p:txBody>
      </p:sp>
      <p:sp>
        <p:nvSpPr>
          <p:cNvPr name="TextBox 19" id="19"/>
          <p:cNvSpPr txBox="true"/>
          <p:nvPr/>
        </p:nvSpPr>
        <p:spPr>
          <a:xfrm rot="0">
            <a:off x="2313471" y="7435848"/>
            <a:ext cx="6830529" cy="1778662"/>
          </a:xfrm>
          <a:prstGeom prst="rect">
            <a:avLst/>
          </a:prstGeom>
        </p:spPr>
        <p:txBody>
          <a:bodyPr anchor="t" rtlCol="false" tIns="0" lIns="0" bIns="0" rIns="0">
            <a:spAutoFit/>
          </a:bodyPr>
          <a:lstStyle/>
          <a:p>
            <a:pPr algn="just">
              <a:lnSpc>
                <a:spcPts val="3565"/>
              </a:lnSpc>
            </a:pPr>
            <a:r>
              <a:rPr lang="en-US" sz="2829">
                <a:solidFill>
                  <a:srgbClr val="4B412E"/>
                </a:solidFill>
                <a:latin typeface="Quicksand Bold"/>
              </a:rPr>
              <a:t>Cơ chế phân công, phối hợp và kiểm soát giữa các cơ quan nhà nước ngày càng rõ hơn và có chuyển biến tích cực. </a:t>
            </a:r>
          </a:p>
          <a:p>
            <a:pPr algn="just">
              <a:lnSpc>
                <a:spcPts val="3565"/>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643688">
            <a:off x="-1667870" y="1983807"/>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251771" y="-304513"/>
            <a:ext cx="3086100" cy="13632873"/>
            <a:chOff x="0" y="0"/>
            <a:chExt cx="812800" cy="3590551"/>
          </a:xfrm>
        </p:grpSpPr>
        <p:sp>
          <p:nvSpPr>
            <p:cNvPr name="Freeform 5" id="5"/>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436082" y="6299755"/>
            <a:ext cx="7630860" cy="1287006"/>
            <a:chOff x="0" y="0"/>
            <a:chExt cx="2009774" cy="338965"/>
          </a:xfrm>
        </p:grpSpPr>
        <p:sp>
          <p:nvSpPr>
            <p:cNvPr name="Freeform 8" id="8"/>
            <p:cNvSpPr/>
            <p:nvPr/>
          </p:nvSpPr>
          <p:spPr>
            <a:xfrm flipH="false" flipV="false" rot="0">
              <a:off x="0" y="0"/>
              <a:ext cx="2009774" cy="338965"/>
            </a:xfrm>
            <a:custGeom>
              <a:avLst/>
              <a:gdLst/>
              <a:ahLst/>
              <a:cxnLst/>
              <a:rect r="r" b="b" t="t" l="l"/>
              <a:pathLst>
                <a:path h="338965" w="2009774">
                  <a:moveTo>
                    <a:pt x="51742" y="0"/>
                  </a:moveTo>
                  <a:lnTo>
                    <a:pt x="1958032" y="0"/>
                  </a:lnTo>
                  <a:cubicBezTo>
                    <a:pt x="1986608" y="0"/>
                    <a:pt x="2009774" y="23166"/>
                    <a:pt x="2009774" y="51742"/>
                  </a:cubicBezTo>
                  <a:lnTo>
                    <a:pt x="2009774" y="287222"/>
                  </a:lnTo>
                  <a:cubicBezTo>
                    <a:pt x="2009774" y="315799"/>
                    <a:pt x="1986608" y="338965"/>
                    <a:pt x="1958032" y="338965"/>
                  </a:cubicBezTo>
                  <a:lnTo>
                    <a:pt x="51742" y="338965"/>
                  </a:lnTo>
                  <a:cubicBezTo>
                    <a:pt x="23166" y="338965"/>
                    <a:pt x="0" y="315799"/>
                    <a:pt x="0" y="287222"/>
                  </a:cubicBezTo>
                  <a:lnTo>
                    <a:pt x="0" y="51742"/>
                  </a:lnTo>
                  <a:cubicBezTo>
                    <a:pt x="0" y="23166"/>
                    <a:pt x="23166" y="0"/>
                    <a:pt x="51742" y="0"/>
                  </a:cubicBezTo>
                  <a:close/>
                </a:path>
              </a:pathLst>
            </a:custGeom>
            <a:solidFill>
              <a:srgbClr val="DDC6A2"/>
            </a:solidFill>
            <a:ln w="38100" cap="rnd">
              <a:solidFill>
                <a:srgbClr val="000000"/>
              </a:solidFill>
              <a:prstDash val="lgDash"/>
              <a:round/>
            </a:ln>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9727025" y="1717118"/>
            <a:ext cx="7630860" cy="1353262"/>
            <a:chOff x="0" y="0"/>
            <a:chExt cx="2009774" cy="356415"/>
          </a:xfrm>
        </p:grpSpPr>
        <p:sp>
          <p:nvSpPr>
            <p:cNvPr name="Freeform 11" id="11"/>
            <p:cNvSpPr/>
            <p:nvPr/>
          </p:nvSpPr>
          <p:spPr>
            <a:xfrm flipH="false" flipV="false" rot="0">
              <a:off x="0" y="0"/>
              <a:ext cx="2009774" cy="356415"/>
            </a:xfrm>
            <a:custGeom>
              <a:avLst/>
              <a:gdLst/>
              <a:ahLst/>
              <a:cxnLst/>
              <a:rect r="r" b="b" t="t" l="l"/>
              <a:pathLst>
                <a:path h="356415" w="2009774">
                  <a:moveTo>
                    <a:pt x="51742" y="0"/>
                  </a:moveTo>
                  <a:lnTo>
                    <a:pt x="1958032" y="0"/>
                  </a:lnTo>
                  <a:cubicBezTo>
                    <a:pt x="1986608" y="0"/>
                    <a:pt x="2009774" y="23166"/>
                    <a:pt x="2009774" y="51742"/>
                  </a:cubicBezTo>
                  <a:lnTo>
                    <a:pt x="2009774" y="304672"/>
                  </a:lnTo>
                  <a:cubicBezTo>
                    <a:pt x="2009774" y="333249"/>
                    <a:pt x="1986608" y="356415"/>
                    <a:pt x="1958032" y="356415"/>
                  </a:cubicBezTo>
                  <a:lnTo>
                    <a:pt x="51742" y="356415"/>
                  </a:lnTo>
                  <a:cubicBezTo>
                    <a:pt x="23166" y="356415"/>
                    <a:pt x="0" y="333249"/>
                    <a:pt x="0" y="304672"/>
                  </a:cubicBezTo>
                  <a:lnTo>
                    <a:pt x="0" y="51742"/>
                  </a:lnTo>
                  <a:cubicBezTo>
                    <a:pt x="0" y="23166"/>
                    <a:pt x="23166" y="0"/>
                    <a:pt x="51742" y="0"/>
                  </a:cubicBezTo>
                  <a:close/>
                </a:path>
              </a:pathLst>
            </a:custGeom>
            <a:solidFill>
              <a:srgbClr val="DDC6A2"/>
            </a:solidFill>
            <a:ln w="38100" cap="rnd">
              <a:solidFill>
                <a:srgbClr val="000000"/>
              </a:solidFill>
              <a:prstDash val="lgDash"/>
              <a:round/>
            </a:ln>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360680" y="7833954"/>
            <a:ext cx="7781664" cy="1876841"/>
            <a:chOff x="0" y="0"/>
            <a:chExt cx="2049492" cy="494312"/>
          </a:xfrm>
        </p:grpSpPr>
        <p:sp>
          <p:nvSpPr>
            <p:cNvPr name="Freeform 14" id="14"/>
            <p:cNvSpPr/>
            <p:nvPr/>
          </p:nvSpPr>
          <p:spPr>
            <a:xfrm flipH="false" flipV="false" rot="0">
              <a:off x="0" y="0"/>
              <a:ext cx="2049492" cy="494312"/>
            </a:xfrm>
            <a:custGeom>
              <a:avLst/>
              <a:gdLst/>
              <a:ahLst/>
              <a:cxnLst/>
              <a:rect r="r" b="b" t="t" l="l"/>
              <a:pathLst>
                <a:path h="494312" w="2049492">
                  <a:moveTo>
                    <a:pt x="50740" y="0"/>
                  </a:moveTo>
                  <a:lnTo>
                    <a:pt x="1998752" y="0"/>
                  </a:lnTo>
                  <a:cubicBezTo>
                    <a:pt x="2012209" y="0"/>
                    <a:pt x="2025115" y="5346"/>
                    <a:pt x="2034630" y="14861"/>
                  </a:cubicBezTo>
                  <a:cubicBezTo>
                    <a:pt x="2044146" y="24377"/>
                    <a:pt x="2049492" y="37283"/>
                    <a:pt x="2049492" y="50740"/>
                  </a:cubicBezTo>
                  <a:lnTo>
                    <a:pt x="2049492" y="443573"/>
                  </a:lnTo>
                  <a:cubicBezTo>
                    <a:pt x="2049492" y="457030"/>
                    <a:pt x="2044146" y="469935"/>
                    <a:pt x="2034630" y="479451"/>
                  </a:cubicBezTo>
                  <a:cubicBezTo>
                    <a:pt x="2025115" y="488966"/>
                    <a:pt x="2012209" y="494312"/>
                    <a:pt x="1998752" y="494312"/>
                  </a:cubicBezTo>
                  <a:lnTo>
                    <a:pt x="50740" y="494312"/>
                  </a:lnTo>
                  <a:cubicBezTo>
                    <a:pt x="37283" y="494312"/>
                    <a:pt x="24377" y="488966"/>
                    <a:pt x="14861" y="479451"/>
                  </a:cubicBezTo>
                  <a:cubicBezTo>
                    <a:pt x="5346" y="469935"/>
                    <a:pt x="0" y="457030"/>
                    <a:pt x="0" y="443573"/>
                  </a:cubicBezTo>
                  <a:lnTo>
                    <a:pt x="0" y="50740"/>
                  </a:lnTo>
                  <a:cubicBezTo>
                    <a:pt x="0" y="37283"/>
                    <a:pt x="5346" y="24377"/>
                    <a:pt x="14861" y="14861"/>
                  </a:cubicBezTo>
                  <a:cubicBezTo>
                    <a:pt x="24377" y="5346"/>
                    <a:pt x="37283" y="0"/>
                    <a:pt x="50740" y="0"/>
                  </a:cubicBezTo>
                  <a:close/>
                </a:path>
              </a:pathLst>
            </a:custGeom>
            <a:solidFill>
              <a:srgbClr val="DDC6A2"/>
            </a:solidFill>
            <a:ln w="38100" cap="rnd">
              <a:solidFill>
                <a:srgbClr val="000000"/>
              </a:solidFill>
              <a:prstDash val="lgDash"/>
              <a:round/>
            </a:ln>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645188" y="1109673"/>
            <a:ext cx="7421754" cy="4942888"/>
          </a:xfrm>
          <a:custGeom>
            <a:avLst/>
            <a:gdLst/>
            <a:ahLst/>
            <a:cxnLst/>
            <a:rect r="r" b="b" t="t" l="l"/>
            <a:pathLst>
              <a:path h="4942888" w="7421754">
                <a:moveTo>
                  <a:pt x="0" y="0"/>
                </a:moveTo>
                <a:lnTo>
                  <a:pt x="7421754" y="0"/>
                </a:lnTo>
                <a:lnTo>
                  <a:pt x="7421754" y="4942889"/>
                </a:lnTo>
                <a:lnTo>
                  <a:pt x="0" y="4942889"/>
                </a:lnTo>
                <a:lnTo>
                  <a:pt x="0" y="0"/>
                </a:lnTo>
                <a:close/>
              </a:path>
            </a:pathLst>
          </a:custGeom>
          <a:blipFill>
            <a:blip r:embed="rId6"/>
            <a:stretch>
              <a:fillRect l="0" t="0" r="0" b="0"/>
            </a:stretch>
          </a:blipFill>
        </p:spPr>
      </p:sp>
      <p:sp>
        <p:nvSpPr>
          <p:cNvPr name="Freeform 17" id="17"/>
          <p:cNvSpPr/>
          <p:nvPr/>
        </p:nvSpPr>
        <p:spPr>
          <a:xfrm flipH="false" flipV="false" rot="0">
            <a:off x="9628440" y="3507273"/>
            <a:ext cx="7828030" cy="5584964"/>
          </a:xfrm>
          <a:custGeom>
            <a:avLst/>
            <a:gdLst/>
            <a:ahLst/>
            <a:cxnLst/>
            <a:rect r="r" b="b" t="t" l="l"/>
            <a:pathLst>
              <a:path h="5584964" w="7828030">
                <a:moveTo>
                  <a:pt x="0" y="0"/>
                </a:moveTo>
                <a:lnTo>
                  <a:pt x="7828030" y="0"/>
                </a:lnTo>
                <a:lnTo>
                  <a:pt x="7828030" y="5584963"/>
                </a:lnTo>
                <a:lnTo>
                  <a:pt x="0" y="5584963"/>
                </a:lnTo>
                <a:lnTo>
                  <a:pt x="0" y="0"/>
                </a:lnTo>
                <a:close/>
              </a:path>
            </a:pathLst>
          </a:custGeom>
          <a:blipFill>
            <a:blip r:embed="rId7"/>
            <a:stretch>
              <a:fillRect l="0" t="0" r="0" b="0"/>
            </a:stretch>
          </a:blipFill>
        </p:spPr>
      </p:sp>
      <p:sp>
        <p:nvSpPr>
          <p:cNvPr name="TextBox 18" id="18"/>
          <p:cNvSpPr txBox="true"/>
          <p:nvPr/>
        </p:nvSpPr>
        <p:spPr>
          <a:xfrm rot="0">
            <a:off x="1928923" y="6436271"/>
            <a:ext cx="6645178" cy="966348"/>
          </a:xfrm>
          <a:prstGeom prst="rect">
            <a:avLst/>
          </a:prstGeom>
        </p:spPr>
        <p:txBody>
          <a:bodyPr anchor="t" rtlCol="false" tIns="0" lIns="0" bIns="0" rIns="0">
            <a:spAutoFit/>
          </a:bodyPr>
          <a:lstStyle/>
          <a:p>
            <a:pPr algn="just">
              <a:lnSpc>
                <a:spcPts val="3961"/>
              </a:lnSpc>
            </a:pPr>
            <a:r>
              <a:rPr lang="en-US" sz="2829">
                <a:solidFill>
                  <a:srgbClr val="4B412E"/>
                </a:solidFill>
                <a:latin typeface="Quicksand Bold"/>
              </a:rPr>
              <a:t>Bộ máy nhà nước từng bước tinh gọn, hoạt động hiệu lực, hiệu quả. </a:t>
            </a:r>
          </a:p>
        </p:txBody>
      </p:sp>
      <p:sp>
        <p:nvSpPr>
          <p:cNvPr name="TextBox 19" id="19"/>
          <p:cNvSpPr txBox="true"/>
          <p:nvPr/>
        </p:nvSpPr>
        <p:spPr>
          <a:xfrm rot="0">
            <a:off x="10127191" y="1947330"/>
            <a:ext cx="6830529" cy="883312"/>
          </a:xfrm>
          <a:prstGeom prst="rect">
            <a:avLst/>
          </a:prstGeom>
        </p:spPr>
        <p:txBody>
          <a:bodyPr anchor="t" rtlCol="false" tIns="0" lIns="0" bIns="0" rIns="0">
            <a:spAutoFit/>
          </a:bodyPr>
          <a:lstStyle/>
          <a:p>
            <a:pPr algn="just">
              <a:lnSpc>
                <a:spcPts val="3565"/>
              </a:lnSpc>
            </a:pPr>
            <a:r>
              <a:rPr lang="en-US" sz="2829">
                <a:solidFill>
                  <a:srgbClr val="4B412E"/>
                </a:solidFill>
                <a:latin typeface="Quicksand Bold"/>
              </a:rPr>
              <a:t>Cải cách hành chính, cải cách tư pháp có bước đột phá trên một số lĩnh vực.</a:t>
            </a:r>
          </a:p>
        </p:txBody>
      </p:sp>
      <p:sp>
        <p:nvSpPr>
          <p:cNvPr name="TextBox 20" id="20"/>
          <p:cNvSpPr txBox="true"/>
          <p:nvPr/>
        </p:nvSpPr>
        <p:spPr>
          <a:xfrm rot="0">
            <a:off x="1760845" y="8102118"/>
            <a:ext cx="6981334" cy="1330987"/>
          </a:xfrm>
          <a:prstGeom prst="rect">
            <a:avLst/>
          </a:prstGeom>
        </p:spPr>
        <p:txBody>
          <a:bodyPr anchor="t" rtlCol="false" tIns="0" lIns="0" bIns="0" rIns="0">
            <a:spAutoFit/>
          </a:bodyPr>
          <a:lstStyle/>
          <a:p>
            <a:pPr algn="just">
              <a:lnSpc>
                <a:spcPts val="3565"/>
              </a:lnSpc>
            </a:pPr>
            <a:r>
              <a:rPr lang="en-US" sz="2829">
                <a:solidFill>
                  <a:srgbClr val="4B412E"/>
                </a:solidFill>
                <a:latin typeface="Quicksand Bold"/>
              </a:rPr>
              <a:t>Tổ chức bộ máy nhà nước tiếp tục được kiện toàn, chất lượng hoạt động được nâng lên.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643688">
            <a:off x="-1667870" y="1983807"/>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251771" y="-304513"/>
            <a:ext cx="3086100" cy="13632873"/>
            <a:chOff x="0" y="0"/>
            <a:chExt cx="812800" cy="3590551"/>
          </a:xfrm>
        </p:grpSpPr>
        <p:sp>
          <p:nvSpPr>
            <p:cNvPr name="Freeform 5" id="5"/>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366405" y="436892"/>
            <a:ext cx="16080353" cy="9273903"/>
            <a:chOff x="0" y="0"/>
            <a:chExt cx="4235155" cy="2442509"/>
          </a:xfrm>
        </p:grpSpPr>
        <p:sp>
          <p:nvSpPr>
            <p:cNvPr name="Freeform 8" id="8"/>
            <p:cNvSpPr/>
            <p:nvPr/>
          </p:nvSpPr>
          <p:spPr>
            <a:xfrm flipH="false" flipV="false" rot="0">
              <a:off x="0" y="0"/>
              <a:ext cx="4235155" cy="2442509"/>
            </a:xfrm>
            <a:custGeom>
              <a:avLst/>
              <a:gdLst/>
              <a:ahLst/>
              <a:cxnLst/>
              <a:rect r="r" b="b" t="t" l="l"/>
              <a:pathLst>
                <a:path h="2442509" w="4235155">
                  <a:moveTo>
                    <a:pt x="0" y="0"/>
                  </a:moveTo>
                  <a:lnTo>
                    <a:pt x="4235155" y="0"/>
                  </a:lnTo>
                  <a:lnTo>
                    <a:pt x="4235155" y="2442509"/>
                  </a:lnTo>
                  <a:lnTo>
                    <a:pt x="0" y="2442509"/>
                  </a:lnTo>
                  <a:close/>
                </a:path>
              </a:pathLst>
            </a:custGeom>
            <a:solidFill>
              <a:srgbClr val="FFFFFF"/>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913472" y="2841879"/>
            <a:ext cx="14781768" cy="6416421"/>
            <a:chOff x="0" y="0"/>
            <a:chExt cx="19709024" cy="8555228"/>
          </a:xfrm>
        </p:grpSpPr>
        <p:sp>
          <p:nvSpPr>
            <p:cNvPr name="AutoShape 11" id="11"/>
            <p:cNvSpPr/>
            <p:nvPr/>
          </p:nvSpPr>
          <p:spPr>
            <a:xfrm flipV="true">
              <a:off x="174" y="6027443"/>
              <a:ext cx="10211257" cy="279116"/>
            </a:xfrm>
            <a:prstGeom prst="line">
              <a:avLst/>
            </a:prstGeom>
            <a:ln cap="flat" w="12700">
              <a:solidFill>
                <a:srgbClr val="000000"/>
              </a:solidFill>
              <a:prstDash val="solid"/>
              <a:headEnd type="none" len="sm" w="sm"/>
              <a:tailEnd type="none" len="sm" w="sm"/>
            </a:ln>
          </p:spPr>
        </p:sp>
        <p:sp>
          <p:nvSpPr>
            <p:cNvPr name="AutoShape 12" id="12"/>
            <p:cNvSpPr/>
            <p:nvPr/>
          </p:nvSpPr>
          <p:spPr>
            <a:xfrm>
              <a:off x="174" y="6350"/>
              <a:ext cx="19708841" cy="31750"/>
            </a:xfrm>
            <a:prstGeom prst="line">
              <a:avLst/>
            </a:prstGeom>
            <a:ln cap="flat" w="12700">
              <a:solidFill>
                <a:srgbClr val="000000"/>
              </a:solidFill>
              <a:prstDash val="solid"/>
              <a:headEnd type="none" len="sm" w="sm"/>
              <a:tailEnd type="none" len="sm" w="sm"/>
            </a:ln>
          </p:spPr>
        </p:sp>
        <p:sp>
          <p:nvSpPr>
            <p:cNvPr name="AutoShape 13" id="13"/>
            <p:cNvSpPr/>
            <p:nvPr/>
          </p:nvSpPr>
          <p:spPr>
            <a:xfrm flipV="true">
              <a:off x="174" y="1015725"/>
              <a:ext cx="9854420" cy="37523"/>
            </a:xfrm>
            <a:prstGeom prst="line">
              <a:avLst/>
            </a:prstGeom>
            <a:ln cap="flat" w="12700">
              <a:solidFill>
                <a:srgbClr val="000000"/>
              </a:solidFill>
              <a:prstDash val="solid"/>
              <a:headEnd type="none" len="sm" w="sm"/>
              <a:tailEnd type="none" len="sm" w="sm"/>
            </a:ln>
          </p:spPr>
        </p:sp>
        <p:sp>
          <p:nvSpPr>
            <p:cNvPr name="AutoShape 14" id="14"/>
            <p:cNvSpPr/>
            <p:nvPr/>
          </p:nvSpPr>
          <p:spPr>
            <a:xfrm flipV="true">
              <a:off x="174" y="3070853"/>
              <a:ext cx="10072712" cy="103815"/>
            </a:xfrm>
            <a:prstGeom prst="line">
              <a:avLst/>
            </a:prstGeom>
            <a:ln cap="flat" w="12700">
              <a:solidFill>
                <a:srgbClr val="000000"/>
              </a:solidFill>
              <a:prstDash val="solid"/>
              <a:headEnd type="none" len="sm" w="sm"/>
              <a:tailEnd type="none" len="sm" w="sm"/>
            </a:ln>
          </p:spPr>
        </p:sp>
        <p:sp>
          <p:nvSpPr>
            <p:cNvPr name="AutoShape 15" id="15"/>
            <p:cNvSpPr/>
            <p:nvPr/>
          </p:nvSpPr>
          <p:spPr>
            <a:xfrm flipV="true">
              <a:off x="174" y="5245563"/>
              <a:ext cx="10072712" cy="6350"/>
            </a:xfrm>
            <a:prstGeom prst="line">
              <a:avLst/>
            </a:prstGeom>
            <a:ln cap="flat" w="12700">
              <a:solidFill>
                <a:srgbClr val="000000"/>
              </a:solidFill>
              <a:prstDash val="solid"/>
              <a:headEnd type="none" len="sm" w="sm"/>
              <a:tailEnd type="none" len="sm" w="sm"/>
            </a:ln>
          </p:spPr>
        </p:sp>
        <p:sp>
          <p:nvSpPr>
            <p:cNvPr name="AutoShape 16" id="16"/>
            <p:cNvSpPr/>
            <p:nvPr/>
          </p:nvSpPr>
          <p:spPr>
            <a:xfrm>
              <a:off x="174" y="2107893"/>
              <a:ext cx="9835076" cy="31750"/>
            </a:xfrm>
            <a:prstGeom prst="line">
              <a:avLst/>
            </a:prstGeom>
            <a:ln cap="flat" w="12700">
              <a:solidFill>
                <a:srgbClr val="000000"/>
              </a:solidFill>
              <a:prstDash val="solid"/>
              <a:headEnd type="none" len="sm" w="sm"/>
              <a:tailEnd type="none" len="sm" w="sm"/>
            </a:ln>
          </p:spPr>
        </p:sp>
        <p:sp>
          <p:nvSpPr>
            <p:cNvPr name="AutoShape 17" id="17"/>
            <p:cNvSpPr/>
            <p:nvPr/>
          </p:nvSpPr>
          <p:spPr>
            <a:xfrm>
              <a:off x="174" y="4318463"/>
              <a:ext cx="9854420" cy="24346"/>
            </a:xfrm>
            <a:prstGeom prst="line">
              <a:avLst/>
            </a:prstGeom>
            <a:ln cap="flat" w="12700">
              <a:solidFill>
                <a:srgbClr val="000000"/>
              </a:solidFill>
              <a:prstDash val="solid"/>
              <a:headEnd type="none" len="sm" w="sm"/>
              <a:tailEnd type="none" len="sm" w="sm"/>
            </a:ln>
          </p:spPr>
        </p:sp>
        <p:sp>
          <p:nvSpPr>
            <p:cNvPr name="AutoShape 18" id="18"/>
            <p:cNvSpPr/>
            <p:nvPr/>
          </p:nvSpPr>
          <p:spPr>
            <a:xfrm>
              <a:off x="174" y="7373334"/>
              <a:ext cx="9835076" cy="68018"/>
            </a:xfrm>
            <a:prstGeom prst="line">
              <a:avLst/>
            </a:prstGeom>
            <a:ln cap="flat" w="12700">
              <a:solidFill>
                <a:srgbClr val="000000"/>
              </a:solidFill>
              <a:prstDash val="solid"/>
              <a:headEnd type="none" len="sm" w="sm"/>
              <a:tailEnd type="none" len="sm" w="sm"/>
            </a:ln>
          </p:spPr>
        </p:sp>
        <p:sp>
          <p:nvSpPr>
            <p:cNvPr name="AutoShape 19" id="19"/>
            <p:cNvSpPr/>
            <p:nvPr/>
          </p:nvSpPr>
          <p:spPr>
            <a:xfrm>
              <a:off x="174" y="8517128"/>
              <a:ext cx="19708841" cy="31750"/>
            </a:xfrm>
            <a:prstGeom prst="line">
              <a:avLst/>
            </a:prstGeom>
            <a:ln cap="flat" w="12700">
              <a:solidFill>
                <a:srgbClr val="000000"/>
              </a:solidFill>
              <a:prstDash val="solid"/>
              <a:headEnd type="none" len="sm" w="sm"/>
              <a:tailEnd type="none" len="sm" w="sm"/>
            </a:ln>
          </p:spPr>
        </p:sp>
      </p:grpSp>
      <p:grpSp>
        <p:nvGrpSpPr>
          <p:cNvPr name="Group 20" id="20"/>
          <p:cNvGrpSpPr/>
          <p:nvPr/>
        </p:nvGrpSpPr>
        <p:grpSpPr>
          <a:xfrm rot="0">
            <a:off x="1658332" y="759765"/>
            <a:ext cx="15292049" cy="1869060"/>
            <a:chOff x="0" y="0"/>
            <a:chExt cx="4027536" cy="492263"/>
          </a:xfrm>
        </p:grpSpPr>
        <p:sp>
          <p:nvSpPr>
            <p:cNvPr name="Freeform 21" id="21"/>
            <p:cNvSpPr/>
            <p:nvPr/>
          </p:nvSpPr>
          <p:spPr>
            <a:xfrm flipH="false" flipV="false" rot="0">
              <a:off x="0" y="0"/>
              <a:ext cx="4027536" cy="492263"/>
            </a:xfrm>
            <a:custGeom>
              <a:avLst/>
              <a:gdLst/>
              <a:ahLst/>
              <a:cxnLst/>
              <a:rect r="r" b="b" t="t" l="l"/>
              <a:pathLst>
                <a:path h="492263" w="4027536">
                  <a:moveTo>
                    <a:pt x="25820" y="0"/>
                  </a:moveTo>
                  <a:lnTo>
                    <a:pt x="4001716" y="0"/>
                  </a:lnTo>
                  <a:cubicBezTo>
                    <a:pt x="4015976" y="0"/>
                    <a:pt x="4027536" y="11560"/>
                    <a:pt x="4027536" y="25820"/>
                  </a:cubicBezTo>
                  <a:lnTo>
                    <a:pt x="4027536" y="466443"/>
                  </a:lnTo>
                  <a:cubicBezTo>
                    <a:pt x="4027536" y="480703"/>
                    <a:pt x="4015976" y="492263"/>
                    <a:pt x="4001716" y="492263"/>
                  </a:cubicBezTo>
                  <a:lnTo>
                    <a:pt x="25820" y="492263"/>
                  </a:lnTo>
                  <a:cubicBezTo>
                    <a:pt x="11560" y="492263"/>
                    <a:pt x="0" y="480703"/>
                    <a:pt x="0" y="466443"/>
                  </a:cubicBezTo>
                  <a:lnTo>
                    <a:pt x="0" y="25820"/>
                  </a:lnTo>
                  <a:cubicBezTo>
                    <a:pt x="0" y="11560"/>
                    <a:pt x="11560" y="0"/>
                    <a:pt x="25820" y="0"/>
                  </a:cubicBezTo>
                  <a:close/>
                </a:path>
              </a:pathLst>
            </a:custGeom>
            <a:solidFill>
              <a:srgbClr val="DDC6A2"/>
            </a:solidFill>
            <a:ln w="38100" cap="rnd">
              <a:solidFill>
                <a:srgbClr val="000000"/>
              </a:solidFill>
              <a:prstDash val="lgDash"/>
              <a:round/>
            </a:ln>
          </p:spPr>
        </p:sp>
        <p:sp>
          <p:nvSpPr>
            <p:cNvPr name="TextBox 22" id="22"/>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658332" y="4628044"/>
            <a:ext cx="5715563" cy="4796213"/>
            <a:chOff x="0" y="0"/>
            <a:chExt cx="1505333" cy="1263200"/>
          </a:xfrm>
        </p:grpSpPr>
        <p:sp>
          <p:nvSpPr>
            <p:cNvPr name="Freeform 24" id="24"/>
            <p:cNvSpPr/>
            <p:nvPr/>
          </p:nvSpPr>
          <p:spPr>
            <a:xfrm flipH="false" flipV="false" rot="0">
              <a:off x="0" y="0"/>
              <a:ext cx="1505333" cy="1263200"/>
            </a:xfrm>
            <a:custGeom>
              <a:avLst/>
              <a:gdLst/>
              <a:ahLst/>
              <a:cxnLst/>
              <a:rect r="r" b="b" t="t" l="l"/>
              <a:pathLst>
                <a:path h="1263200" w="1505333">
                  <a:moveTo>
                    <a:pt x="69081" y="0"/>
                  </a:moveTo>
                  <a:lnTo>
                    <a:pt x="1436252" y="0"/>
                  </a:lnTo>
                  <a:cubicBezTo>
                    <a:pt x="1474405" y="0"/>
                    <a:pt x="1505333" y="30929"/>
                    <a:pt x="1505333" y="69081"/>
                  </a:cubicBezTo>
                  <a:lnTo>
                    <a:pt x="1505333" y="1194119"/>
                  </a:lnTo>
                  <a:cubicBezTo>
                    <a:pt x="1505333" y="1232271"/>
                    <a:pt x="1474405" y="1263200"/>
                    <a:pt x="1436252" y="1263200"/>
                  </a:cubicBezTo>
                  <a:lnTo>
                    <a:pt x="69081" y="1263200"/>
                  </a:lnTo>
                  <a:cubicBezTo>
                    <a:pt x="30929" y="1263200"/>
                    <a:pt x="0" y="1232271"/>
                    <a:pt x="0" y="1194119"/>
                  </a:cubicBezTo>
                  <a:lnTo>
                    <a:pt x="0" y="69081"/>
                  </a:lnTo>
                  <a:cubicBezTo>
                    <a:pt x="0" y="30929"/>
                    <a:pt x="30929" y="0"/>
                    <a:pt x="69081" y="0"/>
                  </a:cubicBezTo>
                  <a:close/>
                </a:path>
              </a:pathLst>
            </a:custGeom>
            <a:solidFill>
              <a:srgbClr val="DDC6A2"/>
            </a:solidFill>
            <a:ln w="38100" cap="rnd">
              <a:solidFill>
                <a:srgbClr val="000000"/>
              </a:solidFill>
              <a:prstDash val="lgDash"/>
              <a:round/>
            </a:ln>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7827424" y="2973566"/>
            <a:ext cx="9122957" cy="6450691"/>
          </a:xfrm>
          <a:custGeom>
            <a:avLst/>
            <a:gdLst/>
            <a:ahLst/>
            <a:cxnLst/>
            <a:rect r="r" b="b" t="t" l="l"/>
            <a:pathLst>
              <a:path h="6450691" w="9122957">
                <a:moveTo>
                  <a:pt x="0" y="0"/>
                </a:moveTo>
                <a:lnTo>
                  <a:pt x="9122957" y="0"/>
                </a:lnTo>
                <a:lnTo>
                  <a:pt x="9122957" y="6450690"/>
                </a:lnTo>
                <a:lnTo>
                  <a:pt x="0" y="6450690"/>
                </a:lnTo>
                <a:lnTo>
                  <a:pt x="0" y="0"/>
                </a:lnTo>
                <a:close/>
              </a:path>
            </a:pathLst>
          </a:custGeom>
          <a:blipFill>
            <a:blip r:embed="rId6"/>
            <a:stretch>
              <a:fillRect l="0" t="0" r="0" b="0"/>
            </a:stretch>
          </a:blipFill>
        </p:spPr>
      </p:sp>
      <p:sp>
        <p:nvSpPr>
          <p:cNvPr name="TextBox 27" id="27"/>
          <p:cNvSpPr txBox="true"/>
          <p:nvPr/>
        </p:nvSpPr>
        <p:spPr>
          <a:xfrm rot="0">
            <a:off x="2230930" y="911644"/>
            <a:ext cx="14227734" cy="1555777"/>
          </a:xfrm>
          <a:prstGeom prst="rect">
            <a:avLst/>
          </a:prstGeom>
        </p:spPr>
        <p:txBody>
          <a:bodyPr anchor="t" rtlCol="false" tIns="0" lIns="0" bIns="0" rIns="0">
            <a:spAutoFit/>
          </a:bodyPr>
          <a:lstStyle/>
          <a:p>
            <a:pPr algn="just">
              <a:lnSpc>
                <a:spcPts val="4195"/>
              </a:lnSpc>
            </a:pPr>
            <a:r>
              <a:rPr lang="en-US" sz="3329">
                <a:solidFill>
                  <a:srgbClr val="4B412E"/>
                </a:solidFill>
                <a:latin typeface="Quicksand Bold"/>
              </a:rPr>
              <a:t>Quyền con người, quyền công dân theo Hiến định tiếp tục được cụ thể hóa bằng pháp luật và thực hiện tốt hơn trên thực tế; dân chủ trực tiếp và dân chủ đại diện được tăng cường. </a:t>
            </a:r>
          </a:p>
        </p:txBody>
      </p:sp>
      <p:sp>
        <p:nvSpPr>
          <p:cNvPr name="TextBox 28" id="28"/>
          <p:cNvSpPr txBox="true"/>
          <p:nvPr/>
        </p:nvSpPr>
        <p:spPr>
          <a:xfrm rot="0">
            <a:off x="2113260" y="4933812"/>
            <a:ext cx="4805707" cy="4175152"/>
          </a:xfrm>
          <a:prstGeom prst="rect">
            <a:avLst/>
          </a:prstGeom>
        </p:spPr>
        <p:txBody>
          <a:bodyPr anchor="t" rtlCol="false" tIns="0" lIns="0" bIns="0" rIns="0">
            <a:spAutoFit/>
          </a:bodyPr>
          <a:lstStyle/>
          <a:p>
            <a:pPr algn="just">
              <a:lnSpc>
                <a:spcPts val="4195"/>
              </a:lnSpc>
            </a:pPr>
            <a:r>
              <a:rPr lang="en-US" sz="3329">
                <a:solidFill>
                  <a:srgbClr val="4B412E"/>
                </a:solidFill>
                <a:latin typeface="Quicksand Bold"/>
              </a:rPr>
              <a:t>Mô hình Nhà nước pháp quyền xã hội chủ nghĩa Việt Nam không ngừng được hoàn thiện, vận hành theo cơ chế </a:t>
            </a:r>
            <a:r>
              <a:rPr lang="en-US" sz="3329">
                <a:solidFill>
                  <a:srgbClr val="D8516D"/>
                </a:solidFill>
                <a:latin typeface="Quicksand Bold"/>
              </a:rPr>
              <a:t>"Đảng lãnh đạo, Nhà nước quản lý, Nhân dân làm chủ"</a:t>
            </a:r>
          </a:p>
        </p:txBody>
      </p:sp>
      <p:sp>
        <p:nvSpPr>
          <p:cNvPr name="Freeform 29" id="29"/>
          <p:cNvSpPr/>
          <p:nvPr/>
        </p:nvSpPr>
        <p:spPr>
          <a:xfrm flipH="false" flipV="false" rot="0">
            <a:off x="2230930" y="3413466"/>
            <a:ext cx="4441035" cy="750939"/>
          </a:xfrm>
          <a:custGeom>
            <a:avLst/>
            <a:gdLst/>
            <a:ahLst/>
            <a:cxnLst/>
            <a:rect r="r" b="b" t="t" l="l"/>
            <a:pathLst>
              <a:path h="750939" w="4441035">
                <a:moveTo>
                  <a:pt x="0" y="0"/>
                </a:moveTo>
                <a:lnTo>
                  <a:pt x="4441035" y="0"/>
                </a:lnTo>
                <a:lnTo>
                  <a:pt x="4441035" y="750938"/>
                </a:lnTo>
                <a:lnTo>
                  <a:pt x="0" y="7509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0" id="30"/>
          <p:cNvSpPr/>
          <p:nvPr/>
        </p:nvSpPr>
        <p:spPr>
          <a:xfrm flipH="false" flipV="false" rot="-4482082">
            <a:off x="904807" y="2866119"/>
            <a:ext cx="1507050" cy="1329972"/>
          </a:xfrm>
          <a:custGeom>
            <a:avLst/>
            <a:gdLst/>
            <a:ahLst/>
            <a:cxnLst/>
            <a:rect r="r" b="b" t="t" l="l"/>
            <a:pathLst>
              <a:path h="1329972" w="1507050">
                <a:moveTo>
                  <a:pt x="0" y="0"/>
                </a:moveTo>
                <a:lnTo>
                  <a:pt x="1507050" y="0"/>
                </a:lnTo>
                <a:lnTo>
                  <a:pt x="1507050" y="1329972"/>
                </a:lnTo>
                <a:lnTo>
                  <a:pt x="0" y="1329972"/>
                </a:lnTo>
                <a:lnTo>
                  <a:pt x="0" y="0"/>
                </a:lnTo>
                <a:close/>
              </a:path>
            </a:pathLst>
          </a:custGeom>
          <a:blipFill>
            <a:blip r:embed="rId9"/>
            <a:stretch>
              <a:fillRect l="0" t="0" r="0" b="0"/>
            </a:stretch>
          </a:blipFill>
        </p:spPr>
      </p:sp>
      <p:sp>
        <p:nvSpPr>
          <p:cNvPr name="Freeform 31" id="31"/>
          <p:cNvSpPr/>
          <p:nvPr/>
        </p:nvSpPr>
        <p:spPr>
          <a:xfrm flipH="false" flipV="false" rot="-6871490">
            <a:off x="6423775" y="3784424"/>
            <a:ext cx="1900240" cy="1687240"/>
          </a:xfrm>
          <a:custGeom>
            <a:avLst/>
            <a:gdLst/>
            <a:ahLst/>
            <a:cxnLst/>
            <a:rect r="r" b="b" t="t" l="l"/>
            <a:pathLst>
              <a:path h="1687240" w="1900240">
                <a:moveTo>
                  <a:pt x="0" y="0"/>
                </a:moveTo>
                <a:lnTo>
                  <a:pt x="1900240" y="0"/>
                </a:lnTo>
                <a:lnTo>
                  <a:pt x="1900240" y="1687240"/>
                </a:lnTo>
                <a:lnTo>
                  <a:pt x="0" y="1687240"/>
                </a:lnTo>
                <a:lnTo>
                  <a:pt x="0" y="0"/>
                </a:lnTo>
                <a:close/>
              </a:path>
            </a:pathLst>
          </a:custGeom>
          <a:blipFill>
            <a:blip r:embed="rId10">
              <a:extLst>
                <a:ext uri="{96DAC541-7B7A-43D3-8B79-37D633B846F1}">
                  <asvg:svgBlip xmlns:asvg="http://schemas.microsoft.com/office/drawing/2016/SVG/main" r:embed="rId11"/>
                </a:ext>
              </a:extLst>
            </a:blip>
            <a:stretch>
              <a:fillRect l="-48134" t="-113225"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9327133"/>
            <a:chOff x="0" y="0"/>
            <a:chExt cx="4096840" cy="2456529"/>
          </a:xfrm>
        </p:grpSpPr>
        <p:sp>
          <p:nvSpPr>
            <p:cNvPr name="Freeform 4" id="4"/>
            <p:cNvSpPr/>
            <p:nvPr/>
          </p:nvSpPr>
          <p:spPr>
            <a:xfrm flipH="false" flipV="false" rot="0">
              <a:off x="0" y="0"/>
              <a:ext cx="4096840" cy="2456529"/>
            </a:xfrm>
            <a:custGeom>
              <a:avLst/>
              <a:gdLst/>
              <a:ahLst/>
              <a:cxnLst/>
              <a:rect r="r" b="b" t="t" l="l"/>
              <a:pathLst>
                <a:path h="2456529" w="4096840">
                  <a:moveTo>
                    <a:pt x="0" y="0"/>
                  </a:moveTo>
                  <a:lnTo>
                    <a:pt x="4096840" y="0"/>
                  </a:lnTo>
                  <a:lnTo>
                    <a:pt x="4096840" y="2456529"/>
                  </a:lnTo>
                  <a:lnTo>
                    <a:pt x="0" y="2456529"/>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2748799" y="1051535"/>
            <a:ext cx="11527651" cy="1550993"/>
          </a:xfrm>
          <a:custGeom>
            <a:avLst/>
            <a:gdLst/>
            <a:ahLst/>
            <a:cxnLst/>
            <a:rect r="r" b="b" t="t" l="l"/>
            <a:pathLst>
              <a:path h="1550993" w="11527651">
                <a:moveTo>
                  <a:pt x="0" y="0"/>
                </a:moveTo>
                <a:lnTo>
                  <a:pt x="11527651" y="0"/>
                </a:lnTo>
                <a:lnTo>
                  <a:pt x="11527651" y="1550993"/>
                </a:lnTo>
                <a:lnTo>
                  <a:pt x="0" y="15509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3372805">
            <a:off x="1246891" y="1227355"/>
            <a:ext cx="1507050" cy="1329972"/>
          </a:xfrm>
          <a:custGeom>
            <a:avLst/>
            <a:gdLst/>
            <a:ahLst/>
            <a:cxnLst/>
            <a:rect r="r" b="b" t="t" l="l"/>
            <a:pathLst>
              <a:path h="1329972" w="1507050">
                <a:moveTo>
                  <a:pt x="0" y="0"/>
                </a:moveTo>
                <a:lnTo>
                  <a:pt x="1507050" y="0"/>
                </a:lnTo>
                <a:lnTo>
                  <a:pt x="1507050" y="1329972"/>
                </a:lnTo>
                <a:lnTo>
                  <a:pt x="0" y="1329972"/>
                </a:lnTo>
                <a:lnTo>
                  <a:pt x="0" y="0"/>
                </a:lnTo>
                <a:close/>
              </a:path>
            </a:pathLst>
          </a:custGeom>
          <a:blipFill>
            <a:blip r:embed="rId8"/>
            <a:stretch>
              <a:fillRect l="0" t="0" r="0" b="0"/>
            </a:stretch>
          </a:blipFill>
        </p:spPr>
      </p:sp>
      <p:sp>
        <p:nvSpPr>
          <p:cNvPr name="Freeform 21" id="21"/>
          <p:cNvSpPr/>
          <p:nvPr/>
        </p:nvSpPr>
        <p:spPr>
          <a:xfrm flipH="false" flipV="false" rot="-1812280">
            <a:off x="14552895" y="1414101"/>
            <a:ext cx="1180013" cy="1417433"/>
          </a:xfrm>
          <a:custGeom>
            <a:avLst/>
            <a:gdLst/>
            <a:ahLst/>
            <a:cxnLst/>
            <a:rect r="r" b="b" t="t" l="l"/>
            <a:pathLst>
              <a:path h="1417433" w="1180013">
                <a:moveTo>
                  <a:pt x="0" y="0"/>
                </a:moveTo>
                <a:lnTo>
                  <a:pt x="1180013" y="0"/>
                </a:lnTo>
                <a:lnTo>
                  <a:pt x="1180013" y="1417433"/>
                </a:lnTo>
                <a:lnTo>
                  <a:pt x="0" y="1417433"/>
                </a:lnTo>
                <a:lnTo>
                  <a:pt x="0" y="0"/>
                </a:lnTo>
                <a:close/>
              </a:path>
            </a:pathLst>
          </a:custGeom>
          <a:blipFill>
            <a:blip r:embed="rId9"/>
            <a:stretch>
              <a:fillRect l="0" t="0" r="0" b="0"/>
            </a:stretch>
          </a:blipFill>
        </p:spPr>
      </p:sp>
      <p:sp>
        <p:nvSpPr>
          <p:cNvPr name="Freeform 22" id="22"/>
          <p:cNvSpPr/>
          <p:nvPr/>
        </p:nvSpPr>
        <p:spPr>
          <a:xfrm flipH="false" flipV="false" rot="-8707568">
            <a:off x="14559695" y="670445"/>
            <a:ext cx="3300300" cy="1086099"/>
          </a:xfrm>
          <a:custGeom>
            <a:avLst/>
            <a:gdLst/>
            <a:ahLst/>
            <a:cxnLst/>
            <a:rect r="r" b="b" t="t" l="l"/>
            <a:pathLst>
              <a:path h="1086099" w="3300300">
                <a:moveTo>
                  <a:pt x="0" y="0"/>
                </a:moveTo>
                <a:lnTo>
                  <a:pt x="3300300" y="0"/>
                </a:lnTo>
                <a:lnTo>
                  <a:pt x="3300300" y="1086098"/>
                </a:lnTo>
                <a:lnTo>
                  <a:pt x="0" y="10860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8800318" y="3032141"/>
            <a:ext cx="7466878" cy="5821761"/>
          </a:xfrm>
          <a:custGeom>
            <a:avLst/>
            <a:gdLst/>
            <a:ahLst/>
            <a:cxnLst/>
            <a:rect r="r" b="b" t="t" l="l"/>
            <a:pathLst>
              <a:path h="5821761" w="7466878">
                <a:moveTo>
                  <a:pt x="0" y="0"/>
                </a:moveTo>
                <a:lnTo>
                  <a:pt x="7466877" y="0"/>
                </a:lnTo>
                <a:lnTo>
                  <a:pt x="7466877" y="5821760"/>
                </a:lnTo>
                <a:lnTo>
                  <a:pt x="0" y="5821760"/>
                </a:lnTo>
                <a:lnTo>
                  <a:pt x="0" y="0"/>
                </a:lnTo>
                <a:close/>
              </a:path>
            </a:pathLst>
          </a:custGeom>
          <a:blipFill>
            <a:blip r:embed="rId12"/>
            <a:stretch>
              <a:fillRect l="0" t="0" r="0" b="0"/>
            </a:stretch>
          </a:blipFill>
        </p:spPr>
      </p:sp>
      <p:sp>
        <p:nvSpPr>
          <p:cNvPr name="TextBox 24" id="24"/>
          <p:cNvSpPr txBox="true"/>
          <p:nvPr/>
        </p:nvSpPr>
        <p:spPr>
          <a:xfrm rot="0">
            <a:off x="1817205" y="2907456"/>
            <a:ext cx="6452729" cy="7084695"/>
          </a:xfrm>
          <a:prstGeom prst="rect">
            <a:avLst/>
          </a:prstGeom>
        </p:spPr>
        <p:txBody>
          <a:bodyPr anchor="t" rtlCol="false" tIns="0" lIns="0" bIns="0" rIns="0">
            <a:spAutoFit/>
          </a:bodyPr>
          <a:lstStyle/>
          <a:p>
            <a:pPr algn="just">
              <a:lnSpc>
                <a:spcPts val="6239"/>
              </a:lnSpc>
            </a:pPr>
            <a:r>
              <a:rPr lang="en-US" sz="3999">
                <a:solidFill>
                  <a:srgbClr val="494949"/>
                </a:solidFill>
                <a:latin typeface="Arimo"/>
              </a:rPr>
              <a:t> Tuy nhiên, công cuộc xây dựng Nhà nước pháp quyền xã hội chủ nghĩa Việt Nam vẫn còn những hạn chế, bất cập, có mặt chưa đáp ứng yêu cầu phát triển, quản lý và bảo vệ đất nước trong tình hình mới:</a:t>
            </a:r>
          </a:p>
          <a:p>
            <a:pPr algn="just">
              <a:lnSpc>
                <a:spcPts val="6239"/>
              </a:lnSpc>
            </a:pPr>
          </a:p>
        </p:txBody>
      </p:sp>
      <p:sp>
        <p:nvSpPr>
          <p:cNvPr name="TextBox 25" id="25"/>
          <p:cNvSpPr txBox="true"/>
          <p:nvPr/>
        </p:nvSpPr>
        <p:spPr>
          <a:xfrm rot="0">
            <a:off x="4126265" y="1250705"/>
            <a:ext cx="9348105" cy="1143127"/>
          </a:xfrm>
          <a:prstGeom prst="rect">
            <a:avLst/>
          </a:prstGeom>
        </p:spPr>
        <p:txBody>
          <a:bodyPr anchor="t" rtlCol="false" tIns="0" lIns="0" bIns="0" rIns="0">
            <a:spAutoFit/>
          </a:bodyPr>
          <a:lstStyle/>
          <a:p>
            <a:pPr algn="ctr">
              <a:lnSpc>
                <a:spcPts val="4513"/>
              </a:lnSpc>
            </a:pPr>
            <a:r>
              <a:rPr lang="en-US" sz="3699">
                <a:solidFill>
                  <a:srgbClr val="494949"/>
                </a:solidFill>
                <a:latin typeface="Quicksand Bold"/>
              </a:rPr>
              <a:t> Khái quát thực trạng xây dựng Nhà nước pháp quyền XHCN ở Việt Nam hiện nay</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643688">
            <a:off x="-1718662" y="1149726"/>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62495" y="294315"/>
            <a:ext cx="16543731" cy="9697836"/>
            <a:chOff x="0" y="0"/>
            <a:chExt cx="4357197" cy="2554163"/>
          </a:xfrm>
        </p:grpSpPr>
        <p:sp>
          <p:nvSpPr>
            <p:cNvPr name="Freeform 5" id="5"/>
            <p:cNvSpPr/>
            <p:nvPr/>
          </p:nvSpPr>
          <p:spPr>
            <a:xfrm flipH="false" flipV="false" rot="0">
              <a:off x="0" y="0"/>
              <a:ext cx="4357197" cy="2554163"/>
            </a:xfrm>
            <a:custGeom>
              <a:avLst/>
              <a:gdLst/>
              <a:ahLst/>
              <a:cxnLst/>
              <a:rect r="r" b="b" t="t" l="l"/>
              <a:pathLst>
                <a:path h="2554163" w="4357197">
                  <a:moveTo>
                    <a:pt x="0" y="0"/>
                  </a:moveTo>
                  <a:lnTo>
                    <a:pt x="4357197" y="0"/>
                  </a:lnTo>
                  <a:lnTo>
                    <a:pt x="4357197" y="2554163"/>
                  </a:lnTo>
                  <a:lnTo>
                    <a:pt x="0" y="2554163"/>
                  </a:lnTo>
                  <a:close/>
                </a:path>
              </a:pathLst>
            </a:custGeom>
            <a:solidFill>
              <a:srgbClr val="FFFFFF"/>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53177" y="3018641"/>
            <a:ext cx="14781646" cy="6416421"/>
            <a:chOff x="0" y="0"/>
            <a:chExt cx="19708861" cy="8555228"/>
          </a:xfrm>
        </p:grpSpPr>
        <p:sp>
          <p:nvSpPr>
            <p:cNvPr name="AutoShape 8" id="8"/>
            <p:cNvSpPr/>
            <p:nvPr/>
          </p:nvSpPr>
          <p:spPr>
            <a:xfrm>
              <a:off x="10" y="6306559"/>
              <a:ext cx="19708841" cy="31750"/>
            </a:xfrm>
            <a:prstGeom prst="line">
              <a:avLst/>
            </a:prstGeom>
            <a:ln cap="flat" w="12700">
              <a:solidFill>
                <a:srgbClr val="000000"/>
              </a:solidFill>
              <a:prstDash val="solid"/>
              <a:headEnd type="none" len="sm" w="sm"/>
              <a:tailEnd type="none" len="sm" w="sm"/>
            </a:ln>
          </p:spPr>
        </p:sp>
        <p:sp>
          <p:nvSpPr>
            <p:cNvPr name="AutoShape 9" id="9"/>
            <p:cNvSpPr/>
            <p:nvPr/>
          </p:nvSpPr>
          <p:spPr>
            <a:xfrm>
              <a:off x="10" y="6350"/>
              <a:ext cx="19708841" cy="31750"/>
            </a:xfrm>
            <a:prstGeom prst="line">
              <a:avLst/>
            </a:prstGeom>
            <a:ln cap="flat" w="12700">
              <a:solidFill>
                <a:srgbClr val="000000"/>
              </a:solidFill>
              <a:prstDash val="solid"/>
              <a:headEnd type="none" len="sm" w="sm"/>
              <a:tailEnd type="none" len="sm" w="sm"/>
            </a:ln>
          </p:spPr>
        </p:sp>
        <p:sp>
          <p:nvSpPr>
            <p:cNvPr name="AutoShape 10" id="10"/>
            <p:cNvSpPr/>
            <p:nvPr/>
          </p:nvSpPr>
          <p:spPr>
            <a:xfrm>
              <a:off x="10" y="1053247"/>
              <a:ext cx="19708841" cy="31750"/>
            </a:xfrm>
            <a:prstGeom prst="line">
              <a:avLst/>
            </a:prstGeom>
            <a:ln cap="flat" w="12700">
              <a:solidFill>
                <a:srgbClr val="000000"/>
              </a:solidFill>
              <a:prstDash val="solid"/>
              <a:headEnd type="none" len="sm" w="sm"/>
              <a:tailEnd type="none" len="sm" w="sm"/>
            </a:ln>
          </p:spPr>
        </p:sp>
        <p:sp>
          <p:nvSpPr>
            <p:cNvPr name="AutoShape 11" id="11"/>
            <p:cNvSpPr/>
            <p:nvPr/>
          </p:nvSpPr>
          <p:spPr>
            <a:xfrm>
              <a:off x="10" y="3174668"/>
              <a:ext cx="19708841" cy="31750"/>
            </a:xfrm>
            <a:prstGeom prst="line">
              <a:avLst/>
            </a:prstGeom>
            <a:ln cap="flat" w="12700">
              <a:solidFill>
                <a:srgbClr val="000000"/>
              </a:solidFill>
              <a:prstDash val="solid"/>
              <a:headEnd type="none" len="sm" w="sm"/>
              <a:tailEnd type="none" len="sm" w="sm"/>
            </a:ln>
          </p:spPr>
        </p:sp>
        <p:sp>
          <p:nvSpPr>
            <p:cNvPr name="AutoShape 12" id="12"/>
            <p:cNvSpPr/>
            <p:nvPr/>
          </p:nvSpPr>
          <p:spPr>
            <a:xfrm>
              <a:off x="10" y="5251913"/>
              <a:ext cx="19708841" cy="31750"/>
            </a:xfrm>
            <a:prstGeom prst="line">
              <a:avLst/>
            </a:prstGeom>
            <a:ln cap="flat" w="12700">
              <a:solidFill>
                <a:srgbClr val="000000"/>
              </a:solidFill>
              <a:prstDash val="solid"/>
              <a:headEnd type="none" len="sm" w="sm"/>
              <a:tailEnd type="none" len="sm" w="sm"/>
            </a:ln>
          </p:spPr>
        </p:sp>
        <p:sp>
          <p:nvSpPr>
            <p:cNvPr name="AutoShape 13" id="13"/>
            <p:cNvSpPr/>
            <p:nvPr/>
          </p:nvSpPr>
          <p:spPr>
            <a:xfrm>
              <a:off x="10" y="2107893"/>
              <a:ext cx="19708841" cy="31750"/>
            </a:xfrm>
            <a:prstGeom prst="line">
              <a:avLst/>
            </a:prstGeom>
            <a:ln cap="flat" w="12700">
              <a:solidFill>
                <a:srgbClr val="000000"/>
              </a:solidFill>
              <a:prstDash val="solid"/>
              <a:headEnd type="none" len="sm" w="sm"/>
              <a:tailEnd type="none" len="sm" w="sm"/>
            </a:ln>
          </p:spPr>
        </p:sp>
        <p:sp>
          <p:nvSpPr>
            <p:cNvPr name="AutoShape 14" id="14"/>
            <p:cNvSpPr/>
            <p:nvPr/>
          </p:nvSpPr>
          <p:spPr>
            <a:xfrm>
              <a:off x="10" y="4318463"/>
              <a:ext cx="19708841" cy="31750"/>
            </a:xfrm>
            <a:prstGeom prst="line">
              <a:avLst/>
            </a:prstGeom>
            <a:ln cap="flat" w="12700">
              <a:solidFill>
                <a:srgbClr val="000000"/>
              </a:solidFill>
              <a:prstDash val="solid"/>
              <a:headEnd type="none" len="sm" w="sm"/>
              <a:tailEnd type="none" len="sm" w="sm"/>
            </a:ln>
          </p:spPr>
        </p:sp>
        <p:sp>
          <p:nvSpPr>
            <p:cNvPr name="AutoShape 15" id="15"/>
            <p:cNvSpPr/>
            <p:nvPr/>
          </p:nvSpPr>
          <p:spPr>
            <a:xfrm>
              <a:off x="10" y="7373334"/>
              <a:ext cx="19708841" cy="31750"/>
            </a:xfrm>
            <a:prstGeom prst="line">
              <a:avLst/>
            </a:prstGeom>
            <a:ln cap="flat" w="12700">
              <a:solidFill>
                <a:srgbClr val="000000"/>
              </a:solidFill>
              <a:prstDash val="solid"/>
              <a:headEnd type="none" len="sm" w="sm"/>
              <a:tailEnd type="none" len="sm" w="sm"/>
            </a:ln>
          </p:spPr>
        </p:sp>
        <p:sp>
          <p:nvSpPr>
            <p:cNvPr name="AutoShape 16" id="16"/>
            <p:cNvSpPr/>
            <p:nvPr/>
          </p:nvSpPr>
          <p:spPr>
            <a:xfrm>
              <a:off x="10" y="8517128"/>
              <a:ext cx="19708841" cy="31750"/>
            </a:xfrm>
            <a:prstGeom prst="line">
              <a:avLst/>
            </a:prstGeom>
            <a:ln cap="flat" w="12700">
              <a:solidFill>
                <a:srgbClr val="000000"/>
              </a:solidFill>
              <a:prstDash val="solid"/>
              <a:headEnd type="none" len="sm" w="sm"/>
              <a:tailEnd type="none" len="sm" w="sm"/>
            </a:ln>
          </p:spPr>
        </p:sp>
      </p:grpSp>
      <p:grpSp>
        <p:nvGrpSpPr>
          <p:cNvPr name="Group 17" id="17"/>
          <p:cNvGrpSpPr/>
          <p:nvPr/>
        </p:nvGrpSpPr>
        <p:grpSpPr>
          <a:xfrm rot="0">
            <a:off x="-2251771" y="-304513"/>
            <a:ext cx="3086100" cy="13632873"/>
            <a:chOff x="0" y="0"/>
            <a:chExt cx="812800" cy="3590551"/>
          </a:xfrm>
        </p:grpSpPr>
        <p:sp>
          <p:nvSpPr>
            <p:cNvPr name="Freeform 18" id="18"/>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9" id="1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667881" y="666273"/>
            <a:ext cx="14923097" cy="2094829"/>
            <a:chOff x="0" y="0"/>
            <a:chExt cx="3930363" cy="551725"/>
          </a:xfrm>
        </p:grpSpPr>
        <p:sp>
          <p:nvSpPr>
            <p:cNvPr name="Freeform 21" id="21"/>
            <p:cNvSpPr/>
            <p:nvPr/>
          </p:nvSpPr>
          <p:spPr>
            <a:xfrm flipH="false" flipV="false" rot="0">
              <a:off x="0" y="0"/>
              <a:ext cx="3930363" cy="551725"/>
            </a:xfrm>
            <a:custGeom>
              <a:avLst/>
              <a:gdLst/>
              <a:ahLst/>
              <a:cxnLst/>
              <a:rect r="r" b="b" t="t" l="l"/>
              <a:pathLst>
                <a:path h="551725" w="3930363">
                  <a:moveTo>
                    <a:pt x="26458" y="0"/>
                  </a:moveTo>
                  <a:lnTo>
                    <a:pt x="3903905" y="0"/>
                  </a:lnTo>
                  <a:cubicBezTo>
                    <a:pt x="3918517" y="0"/>
                    <a:pt x="3930363" y="11846"/>
                    <a:pt x="3930363" y="26458"/>
                  </a:cubicBezTo>
                  <a:lnTo>
                    <a:pt x="3930363" y="525266"/>
                  </a:lnTo>
                  <a:cubicBezTo>
                    <a:pt x="3930363" y="532283"/>
                    <a:pt x="3927575" y="539013"/>
                    <a:pt x="3922613" y="543975"/>
                  </a:cubicBezTo>
                  <a:cubicBezTo>
                    <a:pt x="3917652" y="548937"/>
                    <a:pt x="3910922" y="551725"/>
                    <a:pt x="3903905" y="551725"/>
                  </a:cubicBezTo>
                  <a:lnTo>
                    <a:pt x="26458" y="551725"/>
                  </a:lnTo>
                  <a:cubicBezTo>
                    <a:pt x="19441" y="551725"/>
                    <a:pt x="12711" y="548937"/>
                    <a:pt x="7749" y="543975"/>
                  </a:cubicBezTo>
                  <a:cubicBezTo>
                    <a:pt x="2788" y="539013"/>
                    <a:pt x="0" y="532283"/>
                    <a:pt x="0" y="525266"/>
                  </a:cubicBezTo>
                  <a:lnTo>
                    <a:pt x="0" y="26458"/>
                  </a:lnTo>
                  <a:cubicBezTo>
                    <a:pt x="0" y="19441"/>
                    <a:pt x="2788" y="12711"/>
                    <a:pt x="7749" y="7749"/>
                  </a:cubicBezTo>
                  <a:cubicBezTo>
                    <a:pt x="12711" y="2788"/>
                    <a:pt x="19441" y="0"/>
                    <a:pt x="26458" y="0"/>
                  </a:cubicBezTo>
                  <a:close/>
                </a:path>
              </a:pathLst>
            </a:custGeom>
            <a:solidFill>
              <a:srgbClr val="DDC6A2"/>
            </a:solidFill>
            <a:ln w="38100" cap="rnd">
              <a:solidFill>
                <a:srgbClr val="000000"/>
              </a:solidFill>
              <a:prstDash val="lgDash"/>
              <a:round/>
            </a:ln>
          </p:spPr>
        </p:sp>
        <p:sp>
          <p:nvSpPr>
            <p:cNvPr name="TextBox 22" id="22"/>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667881" y="3276370"/>
            <a:ext cx="7476119" cy="3398396"/>
            <a:chOff x="0" y="0"/>
            <a:chExt cx="1969019" cy="895051"/>
          </a:xfrm>
        </p:grpSpPr>
        <p:sp>
          <p:nvSpPr>
            <p:cNvPr name="Freeform 24" id="24"/>
            <p:cNvSpPr/>
            <p:nvPr/>
          </p:nvSpPr>
          <p:spPr>
            <a:xfrm flipH="false" flipV="false" rot="0">
              <a:off x="0" y="0"/>
              <a:ext cx="1969019" cy="895051"/>
            </a:xfrm>
            <a:custGeom>
              <a:avLst/>
              <a:gdLst/>
              <a:ahLst/>
              <a:cxnLst/>
              <a:rect r="r" b="b" t="t" l="l"/>
              <a:pathLst>
                <a:path h="895051" w="1969019">
                  <a:moveTo>
                    <a:pt x="52813" y="0"/>
                  </a:moveTo>
                  <a:lnTo>
                    <a:pt x="1916206" y="0"/>
                  </a:lnTo>
                  <a:cubicBezTo>
                    <a:pt x="1930213" y="0"/>
                    <a:pt x="1943646" y="5564"/>
                    <a:pt x="1953550" y="15469"/>
                  </a:cubicBezTo>
                  <a:cubicBezTo>
                    <a:pt x="1963455" y="25373"/>
                    <a:pt x="1969019" y="38806"/>
                    <a:pt x="1969019" y="52813"/>
                  </a:cubicBezTo>
                  <a:lnTo>
                    <a:pt x="1969019" y="842238"/>
                  </a:lnTo>
                  <a:cubicBezTo>
                    <a:pt x="1969019" y="871406"/>
                    <a:pt x="1945374" y="895051"/>
                    <a:pt x="1916206" y="895051"/>
                  </a:cubicBezTo>
                  <a:lnTo>
                    <a:pt x="52813" y="895051"/>
                  </a:lnTo>
                  <a:cubicBezTo>
                    <a:pt x="23645" y="895051"/>
                    <a:pt x="0" y="871406"/>
                    <a:pt x="0" y="842238"/>
                  </a:cubicBezTo>
                  <a:lnTo>
                    <a:pt x="0" y="52813"/>
                  </a:lnTo>
                  <a:cubicBezTo>
                    <a:pt x="0" y="23645"/>
                    <a:pt x="23645" y="0"/>
                    <a:pt x="52813" y="0"/>
                  </a:cubicBezTo>
                  <a:close/>
                </a:path>
              </a:pathLst>
            </a:custGeom>
            <a:solidFill>
              <a:srgbClr val="DDC6A2"/>
            </a:solidFill>
            <a:ln w="38100" cap="rnd">
              <a:solidFill>
                <a:srgbClr val="000000"/>
              </a:solidFill>
              <a:prstDash val="lgDash"/>
              <a:round/>
            </a:ln>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667881" y="7190035"/>
            <a:ext cx="7476119" cy="2012366"/>
            <a:chOff x="0" y="0"/>
            <a:chExt cx="1969019" cy="530006"/>
          </a:xfrm>
        </p:grpSpPr>
        <p:sp>
          <p:nvSpPr>
            <p:cNvPr name="Freeform 27" id="27"/>
            <p:cNvSpPr/>
            <p:nvPr/>
          </p:nvSpPr>
          <p:spPr>
            <a:xfrm flipH="false" flipV="false" rot="0">
              <a:off x="0" y="0"/>
              <a:ext cx="1969019" cy="530006"/>
            </a:xfrm>
            <a:custGeom>
              <a:avLst/>
              <a:gdLst/>
              <a:ahLst/>
              <a:cxnLst/>
              <a:rect r="r" b="b" t="t" l="l"/>
              <a:pathLst>
                <a:path h="530006" w="1969019">
                  <a:moveTo>
                    <a:pt x="52813" y="0"/>
                  </a:moveTo>
                  <a:lnTo>
                    <a:pt x="1916206" y="0"/>
                  </a:lnTo>
                  <a:cubicBezTo>
                    <a:pt x="1930213" y="0"/>
                    <a:pt x="1943646" y="5564"/>
                    <a:pt x="1953550" y="15469"/>
                  </a:cubicBezTo>
                  <a:cubicBezTo>
                    <a:pt x="1963455" y="25373"/>
                    <a:pt x="1969019" y="38806"/>
                    <a:pt x="1969019" y="52813"/>
                  </a:cubicBezTo>
                  <a:lnTo>
                    <a:pt x="1969019" y="477193"/>
                  </a:lnTo>
                  <a:cubicBezTo>
                    <a:pt x="1969019" y="506360"/>
                    <a:pt x="1945374" y="530006"/>
                    <a:pt x="1916206" y="530006"/>
                  </a:cubicBezTo>
                  <a:lnTo>
                    <a:pt x="52813" y="530006"/>
                  </a:lnTo>
                  <a:cubicBezTo>
                    <a:pt x="23645" y="530006"/>
                    <a:pt x="0" y="506360"/>
                    <a:pt x="0" y="477193"/>
                  </a:cubicBezTo>
                  <a:lnTo>
                    <a:pt x="0" y="52813"/>
                  </a:lnTo>
                  <a:cubicBezTo>
                    <a:pt x="0" y="23645"/>
                    <a:pt x="23645" y="0"/>
                    <a:pt x="52813" y="0"/>
                  </a:cubicBezTo>
                  <a:close/>
                </a:path>
              </a:pathLst>
            </a:custGeom>
            <a:solidFill>
              <a:srgbClr val="DDC6A2"/>
            </a:solidFill>
            <a:ln w="38100" cap="rnd">
              <a:solidFill>
                <a:srgbClr val="000000"/>
              </a:solidFill>
              <a:prstDash val="lgDash"/>
              <a:round/>
            </a:ln>
          </p:spPr>
        </p:sp>
        <p:sp>
          <p:nvSpPr>
            <p:cNvPr name="TextBox 28" id="2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9393167" y="3018641"/>
            <a:ext cx="7416061" cy="6231196"/>
          </a:xfrm>
          <a:custGeom>
            <a:avLst/>
            <a:gdLst/>
            <a:ahLst/>
            <a:cxnLst/>
            <a:rect r="r" b="b" t="t" l="l"/>
            <a:pathLst>
              <a:path h="6231196" w="7416061">
                <a:moveTo>
                  <a:pt x="0" y="0"/>
                </a:moveTo>
                <a:lnTo>
                  <a:pt x="7416061" y="0"/>
                </a:lnTo>
                <a:lnTo>
                  <a:pt x="7416061" y="6231197"/>
                </a:lnTo>
                <a:lnTo>
                  <a:pt x="0" y="6231197"/>
                </a:lnTo>
                <a:lnTo>
                  <a:pt x="0" y="0"/>
                </a:lnTo>
                <a:close/>
              </a:path>
            </a:pathLst>
          </a:custGeom>
          <a:blipFill>
            <a:blip r:embed="rId6"/>
            <a:stretch>
              <a:fillRect l="0" t="0" r="0" b="0"/>
            </a:stretch>
          </a:blipFill>
        </p:spPr>
      </p:sp>
      <p:sp>
        <p:nvSpPr>
          <p:cNvPr name="TextBox 30" id="30"/>
          <p:cNvSpPr txBox="true"/>
          <p:nvPr/>
        </p:nvSpPr>
        <p:spPr>
          <a:xfrm rot="0">
            <a:off x="2092287" y="959051"/>
            <a:ext cx="14150478" cy="1461648"/>
          </a:xfrm>
          <a:prstGeom prst="rect">
            <a:avLst/>
          </a:prstGeom>
        </p:spPr>
        <p:txBody>
          <a:bodyPr anchor="t" rtlCol="false" tIns="0" lIns="0" bIns="0" rIns="0">
            <a:spAutoFit/>
          </a:bodyPr>
          <a:lstStyle/>
          <a:p>
            <a:pPr algn="just">
              <a:lnSpc>
                <a:spcPts val="3961"/>
              </a:lnSpc>
            </a:pPr>
            <a:r>
              <a:rPr lang="en-US" sz="2829">
                <a:solidFill>
                  <a:srgbClr val="4B412E"/>
                </a:solidFill>
                <a:latin typeface="Quicksand Bold"/>
              </a:rPr>
              <a:t>Một số vấn đề lý luận và thực tiễn chưa được luận giải một cách đầy đủ, thuyết phục; tổ chức bộ máy nhà nước, hệ thống pháp luật còn một số bất cập, chưa đáp ứng yêu cầu thực tiễn.</a:t>
            </a:r>
          </a:p>
        </p:txBody>
      </p:sp>
      <p:sp>
        <p:nvSpPr>
          <p:cNvPr name="TextBox 31" id="31"/>
          <p:cNvSpPr txBox="true"/>
          <p:nvPr/>
        </p:nvSpPr>
        <p:spPr>
          <a:xfrm rot="0">
            <a:off x="2092287" y="3633800"/>
            <a:ext cx="6627307" cy="2674012"/>
          </a:xfrm>
          <a:prstGeom prst="rect">
            <a:avLst/>
          </a:prstGeom>
        </p:spPr>
        <p:txBody>
          <a:bodyPr anchor="t" rtlCol="false" tIns="0" lIns="0" bIns="0" rIns="0">
            <a:spAutoFit/>
          </a:bodyPr>
          <a:lstStyle/>
          <a:p>
            <a:pPr algn="just">
              <a:lnSpc>
                <a:spcPts val="3565"/>
              </a:lnSpc>
            </a:pPr>
            <a:r>
              <a:rPr lang="en-US" sz="2829">
                <a:solidFill>
                  <a:srgbClr val="4B412E"/>
                </a:solidFill>
                <a:latin typeface="Quicksand Bold"/>
              </a:rPr>
              <a:t>Quyền lực nhà nước chưa được kiểm soát hiệu quả, cơ chế kiểm soát quyền lực chưa hoàn thiện; vai trò giám sát của Mặt trận Tổ quốc Việt Nam, các tổ chức chính trị - xã hội và Nhân dân chưa được phát huy mạnh mẽ; </a:t>
            </a:r>
          </a:p>
        </p:txBody>
      </p:sp>
      <p:sp>
        <p:nvSpPr>
          <p:cNvPr name="TextBox 32" id="32"/>
          <p:cNvSpPr txBox="true"/>
          <p:nvPr/>
        </p:nvSpPr>
        <p:spPr>
          <a:xfrm rot="0">
            <a:off x="2092287" y="7415066"/>
            <a:ext cx="6627307" cy="1461648"/>
          </a:xfrm>
          <a:prstGeom prst="rect">
            <a:avLst/>
          </a:prstGeom>
        </p:spPr>
        <p:txBody>
          <a:bodyPr anchor="t" rtlCol="false" tIns="0" lIns="0" bIns="0" rIns="0">
            <a:spAutoFit/>
          </a:bodyPr>
          <a:lstStyle/>
          <a:p>
            <a:pPr algn="just">
              <a:lnSpc>
                <a:spcPts val="3961"/>
              </a:lnSpc>
            </a:pPr>
            <a:r>
              <a:rPr lang="en-US" sz="2829">
                <a:solidFill>
                  <a:srgbClr val="4B412E"/>
                </a:solidFill>
                <a:latin typeface="Quicksand Bold"/>
              </a:rPr>
              <a:t>Ý thức chấp hành pháp luật của một bộ phận cán bộ, công chức, đảng viên và Nhân dân chưa nghiêm.</a:t>
            </a:r>
          </a:p>
        </p:txBody>
      </p:sp>
      <p:sp>
        <p:nvSpPr>
          <p:cNvPr name="Freeform 33" id="33"/>
          <p:cNvSpPr/>
          <p:nvPr/>
        </p:nvSpPr>
        <p:spPr>
          <a:xfrm flipH="false" flipV="false" rot="-3372805">
            <a:off x="15837452" y="7215662"/>
            <a:ext cx="1507050" cy="1329972"/>
          </a:xfrm>
          <a:custGeom>
            <a:avLst/>
            <a:gdLst/>
            <a:ahLst/>
            <a:cxnLst/>
            <a:rect r="r" b="b" t="t" l="l"/>
            <a:pathLst>
              <a:path h="1329972" w="1507050">
                <a:moveTo>
                  <a:pt x="0" y="0"/>
                </a:moveTo>
                <a:lnTo>
                  <a:pt x="1507051" y="0"/>
                </a:lnTo>
                <a:lnTo>
                  <a:pt x="1507051" y="1329972"/>
                </a:lnTo>
                <a:lnTo>
                  <a:pt x="0" y="1329972"/>
                </a:lnTo>
                <a:lnTo>
                  <a:pt x="0" y="0"/>
                </a:lnTo>
                <a:close/>
              </a:path>
            </a:pathLst>
          </a:custGeom>
          <a:blipFill>
            <a:blip r:embed="rId7"/>
            <a:stretch>
              <a:fillRect l="0" t="0" r="0" b="0"/>
            </a:stretch>
          </a:blipFill>
        </p:spPr>
      </p:sp>
      <p:sp>
        <p:nvSpPr>
          <p:cNvPr name="Freeform 34" id="34"/>
          <p:cNvSpPr/>
          <p:nvPr/>
        </p:nvSpPr>
        <p:spPr>
          <a:xfrm flipH="false" flipV="false" rot="-8707568">
            <a:off x="15912543" y="-218396"/>
            <a:ext cx="3300300" cy="1086099"/>
          </a:xfrm>
          <a:custGeom>
            <a:avLst/>
            <a:gdLst/>
            <a:ahLst/>
            <a:cxnLst/>
            <a:rect r="r" b="b" t="t" l="l"/>
            <a:pathLst>
              <a:path h="1086099" w="3300300">
                <a:moveTo>
                  <a:pt x="0" y="0"/>
                </a:moveTo>
                <a:lnTo>
                  <a:pt x="3300300" y="0"/>
                </a:lnTo>
                <a:lnTo>
                  <a:pt x="3300300" y="1086099"/>
                </a:lnTo>
                <a:lnTo>
                  <a:pt x="0" y="10860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grpSp>
        <p:nvGrpSpPr>
          <p:cNvPr name="Group 2" id="2"/>
          <p:cNvGrpSpPr/>
          <p:nvPr/>
        </p:nvGrpSpPr>
        <p:grpSpPr>
          <a:xfrm rot="0">
            <a:off x="17706109" y="-512331"/>
            <a:ext cx="3086100" cy="13632873"/>
            <a:chOff x="0" y="0"/>
            <a:chExt cx="812800" cy="3590551"/>
          </a:xfrm>
        </p:grpSpPr>
        <p:sp>
          <p:nvSpPr>
            <p:cNvPr name="Freeform 3" id="3"/>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643688">
            <a:off x="-1667870" y="1983807"/>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31604" y="611530"/>
            <a:ext cx="16543731" cy="4757435"/>
            <a:chOff x="0" y="0"/>
            <a:chExt cx="4357197" cy="1252987"/>
          </a:xfrm>
        </p:grpSpPr>
        <p:sp>
          <p:nvSpPr>
            <p:cNvPr name="Freeform 5" id="5"/>
            <p:cNvSpPr/>
            <p:nvPr/>
          </p:nvSpPr>
          <p:spPr>
            <a:xfrm flipH="false" flipV="false" rot="0">
              <a:off x="0" y="0"/>
              <a:ext cx="4357197" cy="1252987"/>
            </a:xfrm>
            <a:custGeom>
              <a:avLst/>
              <a:gdLst/>
              <a:ahLst/>
              <a:cxnLst/>
              <a:rect r="r" b="b" t="t" l="l"/>
              <a:pathLst>
                <a:path h="1252987" w="4357197">
                  <a:moveTo>
                    <a:pt x="0" y="0"/>
                  </a:moveTo>
                  <a:lnTo>
                    <a:pt x="4357197" y="0"/>
                  </a:lnTo>
                  <a:lnTo>
                    <a:pt x="4357197" y="1252987"/>
                  </a:lnTo>
                  <a:lnTo>
                    <a:pt x="0" y="1252987"/>
                  </a:lnTo>
                  <a:close/>
                </a:path>
              </a:pathLst>
            </a:custGeom>
            <a:solidFill>
              <a:srgbClr val="FFFFFF"/>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475468" y="833943"/>
            <a:ext cx="16056002" cy="4309557"/>
            <a:chOff x="0" y="0"/>
            <a:chExt cx="21408003" cy="5746076"/>
          </a:xfrm>
        </p:grpSpPr>
        <p:sp>
          <p:nvSpPr>
            <p:cNvPr name="AutoShape 8" id="8"/>
            <p:cNvSpPr/>
            <p:nvPr/>
          </p:nvSpPr>
          <p:spPr>
            <a:xfrm>
              <a:off x="11" y="6897"/>
              <a:ext cx="21407980" cy="34487"/>
            </a:xfrm>
            <a:prstGeom prst="line">
              <a:avLst/>
            </a:prstGeom>
            <a:ln cap="flat" w="13795">
              <a:solidFill>
                <a:srgbClr val="000000"/>
              </a:solidFill>
              <a:prstDash val="solid"/>
              <a:headEnd type="none" len="sm" w="sm"/>
              <a:tailEnd type="none" len="sm" w="sm"/>
            </a:ln>
          </p:spPr>
        </p:sp>
        <p:sp>
          <p:nvSpPr>
            <p:cNvPr name="AutoShape 9" id="9"/>
            <p:cNvSpPr/>
            <p:nvPr/>
          </p:nvSpPr>
          <p:spPr>
            <a:xfrm>
              <a:off x="11" y="1144050"/>
              <a:ext cx="21407980" cy="34487"/>
            </a:xfrm>
            <a:prstGeom prst="line">
              <a:avLst/>
            </a:prstGeom>
            <a:ln cap="flat" w="13795">
              <a:solidFill>
                <a:srgbClr val="000000"/>
              </a:solidFill>
              <a:prstDash val="solid"/>
              <a:headEnd type="none" len="sm" w="sm"/>
              <a:tailEnd type="none" len="sm" w="sm"/>
            </a:ln>
          </p:spPr>
        </p:sp>
        <p:sp>
          <p:nvSpPr>
            <p:cNvPr name="AutoShape 10" id="10"/>
            <p:cNvSpPr/>
            <p:nvPr/>
          </p:nvSpPr>
          <p:spPr>
            <a:xfrm>
              <a:off x="11" y="3448363"/>
              <a:ext cx="21407980" cy="34487"/>
            </a:xfrm>
            <a:prstGeom prst="line">
              <a:avLst/>
            </a:prstGeom>
            <a:ln cap="flat" w="13795">
              <a:solidFill>
                <a:srgbClr val="000000"/>
              </a:solidFill>
              <a:prstDash val="solid"/>
              <a:headEnd type="none" len="sm" w="sm"/>
              <a:tailEnd type="none" len="sm" w="sm"/>
            </a:ln>
          </p:spPr>
        </p:sp>
        <p:sp>
          <p:nvSpPr>
            <p:cNvPr name="AutoShape 11" id="11"/>
            <p:cNvSpPr/>
            <p:nvPr/>
          </p:nvSpPr>
          <p:spPr>
            <a:xfrm>
              <a:off x="11" y="5704691"/>
              <a:ext cx="21407980" cy="34487"/>
            </a:xfrm>
            <a:prstGeom prst="line">
              <a:avLst/>
            </a:prstGeom>
            <a:ln cap="flat" w="13795">
              <a:solidFill>
                <a:srgbClr val="000000"/>
              </a:solidFill>
              <a:prstDash val="solid"/>
              <a:headEnd type="none" len="sm" w="sm"/>
              <a:tailEnd type="none" len="sm" w="sm"/>
            </a:ln>
          </p:spPr>
        </p:sp>
        <p:sp>
          <p:nvSpPr>
            <p:cNvPr name="AutoShape 12" id="12"/>
            <p:cNvSpPr/>
            <p:nvPr/>
          </p:nvSpPr>
          <p:spPr>
            <a:xfrm>
              <a:off x="11" y="2289619"/>
              <a:ext cx="21407980" cy="34487"/>
            </a:xfrm>
            <a:prstGeom prst="line">
              <a:avLst/>
            </a:prstGeom>
            <a:ln cap="flat" w="13795">
              <a:solidFill>
                <a:srgbClr val="000000"/>
              </a:solidFill>
              <a:prstDash val="solid"/>
              <a:headEnd type="none" len="sm" w="sm"/>
              <a:tailEnd type="none" len="sm" w="sm"/>
            </a:ln>
          </p:spPr>
        </p:sp>
        <p:sp>
          <p:nvSpPr>
            <p:cNvPr name="AutoShape 13" id="13"/>
            <p:cNvSpPr/>
            <p:nvPr/>
          </p:nvSpPr>
          <p:spPr>
            <a:xfrm>
              <a:off x="11" y="4690766"/>
              <a:ext cx="21407980" cy="34487"/>
            </a:xfrm>
            <a:prstGeom prst="line">
              <a:avLst/>
            </a:prstGeom>
            <a:ln cap="flat" w="13795">
              <a:solidFill>
                <a:srgbClr val="000000"/>
              </a:solidFill>
              <a:prstDash val="solid"/>
              <a:headEnd type="none" len="sm" w="sm"/>
              <a:tailEnd type="none" len="sm" w="sm"/>
            </a:ln>
          </p:spPr>
        </p:sp>
      </p:grpSp>
      <p:grpSp>
        <p:nvGrpSpPr>
          <p:cNvPr name="Group 14" id="14"/>
          <p:cNvGrpSpPr/>
          <p:nvPr/>
        </p:nvGrpSpPr>
        <p:grpSpPr>
          <a:xfrm rot="0">
            <a:off x="-2251771" y="-304513"/>
            <a:ext cx="3086100" cy="13632873"/>
            <a:chOff x="0" y="0"/>
            <a:chExt cx="812800" cy="3590551"/>
          </a:xfrm>
        </p:grpSpPr>
        <p:sp>
          <p:nvSpPr>
            <p:cNvPr name="Freeform 15" id="15"/>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6" id="1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2703198" y="5051750"/>
            <a:ext cx="3394858" cy="4477630"/>
          </a:xfrm>
          <a:custGeom>
            <a:avLst/>
            <a:gdLst/>
            <a:ahLst/>
            <a:cxnLst/>
            <a:rect r="r" b="b" t="t" l="l"/>
            <a:pathLst>
              <a:path h="4477630" w="3394858">
                <a:moveTo>
                  <a:pt x="0" y="0"/>
                </a:moveTo>
                <a:lnTo>
                  <a:pt x="3394857" y="0"/>
                </a:lnTo>
                <a:lnTo>
                  <a:pt x="3394857" y="4477630"/>
                </a:lnTo>
                <a:lnTo>
                  <a:pt x="0" y="44776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6098055" y="6007928"/>
            <a:ext cx="10608276" cy="2565274"/>
          </a:xfrm>
          <a:custGeom>
            <a:avLst/>
            <a:gdLst/>
            <a:ahLst/>
            <a:cxnLst/>
            <a:rect r="r" b="b" t="t" l="l"/>
            <a:pathLst>
              <a:path h="2565274" w="10608276">
                <a:moveTo>
                  <a:pt x="0" y="0"/>
                </a:moveTo>
                <a:lnTo>
                  <a:pt x="10608276" y="0"/>
                </a:lnTo>
                <a:lnTo>
                  <a:pt x="10608276" y="2565274"/>
                </a:lnTo>
                <a:lnTo>
                  <a:pt x="0" y="25652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2091045" y="2886591"/>
            <a:ext cx="14615286" cy="1178895"/>
          </a:xfrm>
          <a:prstGeom prst="rect">
            <a:avLst/>
          </a:prstGeom>
        </p:spPr>
        <p:txBody>
          <a:bodyPr anchor="t" rtlCol="false" tIns="0" lIns="0" bIns="0" rIns="0">
            <a:spAutoFit/>
          </a:bodyPr>
          <a:lstStyle/>
          <a:p>
            <a:pPr algn="just">
              <a:lnSpc>
                <a:spcPts val="4733"/>
              </a:lnSpc>
            </a:pPr>
            <a:r>
              <a:rPr lang="en-US" sz="3429">
                <a:solidFill>
                  <a:srgbClr val="4B412E"/>
                </a:solidFill>
                <a:latin typeface="Quicksand Bold"/>
              </a:rPr>
              <a:t>Cải cách hành chính, cải cách tư pháp chưa đáp ứng yêu cầu phát triển đất nước…</a:t>
            </a:r>
          </a:p>
        </p:txBody>
      </p:sp>
      <p:sp>
        <p:nvSpPr>
          <p:cNvPr name="TextBox 20" id="20"/>
          <p:cNvSpPr txBox="true"/>
          <p:nvPr/>
        </p:nvSpPr>
        <p:spPr>
          <a:xfrm rot="0">
            <a:off x="2091045" y="1117192"/>
            <a:ext cx="14615286" cy="1198759"/>
          </a:xfrm>
          <a:prstGeom prst="rect">
            <a:avLst/>
          </a:prstGeom>
        </p:spPr>
        <p:txBody>
          <a:bodyPr anchor="t" rtlCol="false" tIns="0" lIns="0" bIns="0" rIns="0">
            <a:spAutoFit/>
          </a:bodyPr>
          <a:lstStyle/>
          <a:p>
            <a:pPr algn="just">
              <a:lnSpc>
                <a:spcPts val="4801"/>
              </a:lnSpc>
            </a:pPr>
            <a:r>
              <a:rPr lang="en-US" sz="3429">
                <a:solidFill>
                  <a:srgbClr val="4B412E"/>
                </a:solidFill>
                <a:latin typeface="Quicksand Bold"/>
              </a:rPr>
              <a:t>Cơ chế bảo đảm quyền làm chủ của Nhân dân, quyền con người, quyền công dân có mặt chưa được phát huy đầy đủ.</a:t>
            </a:r>
          </a:p>
        </p:txBody>
      </p:sp>
      <p:sp>
        <p:nvSpPr>
          <p:cNvPr name="TextBox 21" id="21"/>
          <p:cNvSpPr txBox="true"/>
          <p:nvPr/>
        </p:nvSpPr>
        <p:spPr>
          <a:xfrm rot="0">
            <a:off x="7298392" y="6757736"/>
            <a:ext cx="8591367" cy="1018032"/>
          </a:xfrm>
          <a:prstGeom prst="rect">
            <a:avLst/>
          </a:prstGeom>
        </p:spPr>
        <p:txBody>
          <a:bodyPr anchor="t" rtlCol="false" tIns="0" lIns="0" bIns="0" rIns="0">
            <a:spAutoFit/>
          </a:bodyPr>
          <a:lstStyle/>
          <a:p>
            <a:pPr algn="just">
              <a:lnSpc>
                <a:spcPts val="8063"/>
              </a:lnSpc>
            </a:pPr>
            <a:r>
              <a:rPr lang="en-US" sz="6399">
                <a:solidFill>
                  <a:srgbClr val="4B412E"/>
                </a:solidFill>
                <a:latin typeface="Quicksand Bold"/>
              </a:rPr>
              <a:t>Nguyên nhân do đâu?</a:t>
            </a:r>
          </a:p>
        </p:txBody>
      </p:sp>
      <p:sp>
        <p:nvSpPr>
          <p:cNvPr name="Freeform 22" id="22"/>
          <p:cNvSpPr/>
          <p:nvPr/>
        </p:nvSpPr>
        <p:spPr>
          <a:xfrm flipH="false" flipV="false" rot="5121995">
            <a:off x="15859917" y="3644408"/>
            <a:ext cx="1507050" cy="1329972"/>
          </a:xfrm>
          <a:custGeom>
            <a:avLst/>
            <a:gdLst/>
            <a:ahLst/>
            <a:cxnLst/>
            <a:rect r="r" b="b" t="t" l="l"/>
            <a:pathLst>
              <a:path h="1329972" w="1507050">
                <a:moveTo>
                  <a:pt x="0" y="0"/>
                </a:moveTo>
                <a:lnTo>
                  <a:pt x="1507050" y="0"/>
                </a:lnTo>
                <a:lnTo>
                  <a:pt x="1507050" y="1329972"/>
                </a:lnTo>
                <a:lnTo>
                  <a:pt x="0" y="1329972"/>
                </a:lnTo>
                <a:lnTo>
                  <a:pt x="0" y="0"/>
                </a:lnTo>
                <a:close/>
              </a:path>
            </a:pathLst>
          </a:custGeom>
          <a:blipFill>
            <a:blip r:embed="rId10"/>
            <a:stretch>
              <a:fillRect l="0" t="0" r="0" b="0"/>
            </a:stretch>
          </a:blipFill>
        </p:spPr>
      </p:sp>
      <p:sp>
        <p:nvSpPr>
          <p:cNvPr name="Freeform 23" id="23"/>
          <p:cNvSpPr/>
          <p:nvPr/>
        </p:nvSpPr>
        <p:spPr>
          <a:xfrm flipH="false" flipV="false" rot="-1812280">
            <a:off x="7946015" y="4379727"/>
            <a:ext cx="1439952" cy="1729671"/>
          </a:xfrm>
          <a:custGeom>
            <a:avLst/>
            <a:gdLst/>
            <a:ahLst/>
            <a:cxnLst/>
            <a:rect r="r" b="b" t="t" l="l"/>
            <a:pathLst>
              <a:path h="1729671" w="1439952">
                <a:moveTo>
                  <a:pt x="0" y="0"/>
                </a:moveTo>
                <a:lnTo>
                  <a:pt x="1439952" y="0"/>
                </a:lnTo>
                <a:lnTo>
                  <a:pt x="1439952" y="1729672"/>
                </a:lnTo>
                <a:lnTo>
                  <a:pt x="0" y="1729672"/>
                </a:lnTo>
                <a:lnTo>
                  <a:pt x="0" y="0"/>
                </a:lnTo>
                <a:close/>
              </a:path>
            </a:pathLst>
          </a:custGeom>
          <a:blipFill>
            <a:blip r:embed="rId11"/>
            <a:stretch>
              <a:fillRect l="0" t="0" r="0" b="0"/>
            </a:stretch>
          </a:blipFill>
        </p:spPr>
      </p:sp>
      <p:sp>
        <p:nvSpPr>
          <p:cNvPr name="Freeform 24" id="24"/>
          <p:cNvSpPr/>
          <p:nvPr/>
        </p:nvSpPr>
        <p:spPr>
          <a:xfrm flipH="false" flipV="false" rot="-6871490">
            <a:off x="5927750" y="4147099"/>
            <a:ext cx="2037712" cy="1809303"/>
          </a:xfrm>
          <a:custGeom>
            <a:avLst/>
            <a:gdLst/>
            <a:ahLst/>
            <a:cxnLst/>
            <a:rect r="r" b="b" t="t" l="l"/>
            <a:pathLst>
              <a:path h="1809303" w="2037712">
                <a:moveTo>
                  <a:pt x="0" y="0"/>
                </a:moveTo>
                <a:lnTo>
                  <a:pt x="2037712" y="0"/>
                </a:lnTo>
                <a:lnTo>
                  <a:pt x="2037712" y="1809302"/>
                </a:lnTo>
                <a:lnTo>
                  <a:pt x="0" y="1809302"/>
                </a:lnTo>
                <a:lnTo>
                  <a:pt x="0" y="0"/>
                </a:lnTo>
                <a:close/>
              </a:path>
            </a:pathLst>
          </a:custGeom>
          <a:blipFill>
            <a:blip r:embed="rId12">
              <a:extLst>
                <a:ext uri="{96DAC541-7B7A-43D3-8B79-37D633B846F1}">
                  <asvg:svgBlip xmlns:asvg="http://schemas.microsoft.com/office/drawing/2016/SVG/main" r:embed="rId13"/>
                </a:ext>
              </a:extLst>
            </a:blip>
            <a:stretch>
              <a:fillRect l="-48134" t="-113225"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4365922" y="1127217"/>
            <a:ext cx="9020900" cy="1213721"/>
          </a:xfrm>
          <a:custGeom>
            <a:avLst/>
            <a:gdLst/>
            <a:ahLst/>
            <a:cxnLst/>
            <a:rect r="r" b="b" t="t" l="l"/>
            <a:pathLst>
              <a:path h="1213721" w="9020900">
                <a:moveTo>
                  <a:pt x="0" y="0"/>
                </a:moveTo>
                <a:lnTo>
                  <a:pt x="9020900" y="0"/>
                </a:lnTo>
                <a:lnTo>
                  <a:pt x="9020900" y="1213721"/>
                </a:lnTo>
                <a:lnTo>
                  <a:pt x="0" y="12137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485550" y="3357462"/>
            <a:ext cx="7900051" cy="4699634"/>
          </a:xfrm>
          <a:custGeom>
            <a:avLst/>
            <a:gdLst/>
            <a:ahLst/>
            <a:cxnLst/>
            <a:rect r="r" b="b" t="t" l="l"/>
            <a:pathLst>
              <a:path h="4699634" w="7900051">
                <a:moveTo>
                  <a:pt x="0" y="0"/>
                </a:moveTo>
                <a:lnTo>
                  <a:pt x="7900050" y="0"/>
                </a:lnTo>
                <a:lnTo>
                  <a:pt x="7900050" y="4699634"/>
                </a:lnTo>
                <a:lnTo>
                  <a:pt x="0" y="4699634"/>
                </a:lnTo>
                <a:lnTo>
                  <a:pt x="0" y="0"/>
                </a:lnTo>
                <a:close/>
              </a:path>
            </a:pathLst>
          </a:custGeom>
          <a:blipFill>
            <a:blip r:embed="rId8"/>
            <a:stretch>
              <a:fillRect l="-4667" t="-4601" r="-10533" b="-4086"/>
            </a:stretch>
          </a:blipFill>
        </p:spPr>
      </p:sp>
      <p:sp>
        <p:nvSpPr>
          <p:cNvPr name="Freeform 21" id="21"/>
          <p:cNvSpPr/>
          <p:nvPr/>
        </p:nvSpPr>
        <p:spPr>
          <a:xfrm flipH="false" flipV="false" rot="0">
            <a:off x="2801933" y="1462317"/>
            <a:ext cx="978767" cy="1260040"/>
          </a:xfrm>
          <a:custGeom>
            <a:avLst/>
            <a:gdLst/>
            <a:ahLst/>
            <a:cxnLst/>
            <a:rect r="r" b="b" t="t" l="l"/>
            <a:pathLst>
              <a:path h="1260040" w="978767">
                <a:moveTo>
                  <a:pt x="0" y="0"/>
                </a:moveTo>
                <a:lnTo>
                  <a:pt x="978767" y="0"/>
                </a:lnTo>
                <a:lnTo>
                  <a:pt x="978767" y="1260041"/>
                </a:lnTo>
                <a:lnTo>
                  <a:pt x="0" y="126004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2119216" y="8569320"/>
            <a:ext cx="4820850" cy="1200830"/>
          </a:xfrm>
          <a:custGeom>
            <a:avLst/>
            <a:gdLst/>
            <a:ahLst/>
            <a:cxnLst/>
            <a:rect r="r" b="b" t="t" l="l"/>
            <a:pathLst>
              <a:path h="1200830" w="4820850">
                <a:moveTo>
                  <a:pt x="0" y="0"/>
                </a:moveTo>
                <a:lnTo>
                  <a:pt x="4820850" y="0"/>
                </a:lnTo>
                <a:lnTo>
                  <a:pt x="4820850" y="1200830"/>
                </a:lnTo>
                <a:lnTo>
                  <a:pt x="0" y="12008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false" rot="0">
            <a:off x="9707522" y="2917620"/>
            <a:ext cx="6166533" cy="5790383"/>
          </a:xfrm>
          <a:custGeom>
            <a:avLst/>
            <a:gdLst/>
            <a:ahLst/>
            <a:cxnLst/>
            <a:rect r="r" b="b" t="t" l="l"/>
            <a:pathLst>
              <a:path h="5790383" w="6166533">
                <a:moveTo>
                  <a:pt x="0" y="0"/>
                </a:moveTo>
                <a:lnTo>
                  <a:pt x="6166533" y="0"/>
                </a:lnTo>
                <a:lnTo>
                  <a:pt x="6166533" y="5790383"/>
                </a:lnTo>
                <a:lnTo>
                  <a:pt x="0" y="5790383"/>
                </a:lnTo>
                <a:lnTo>
                  <a:pt x="0" y="0"/>
                </a:lnTo>
                <a:close/>
              </a:path>
            </a:pathLst>
          </a:custGeom>
          <a:blipFill>
            <a:blip r:embed="rId13"/>
            <a:stretch>
              <a:fillRect l="-38503" t="0" r="-17996" b="0"/>
            </a:stretch>
          </a:blipFill>
        </p:spPr>
      </p:sp>
      <p:sp>
        <p:nvSpPr>
          <p:cNvPr name="TextBox 24" id="24"/>
          <p:cNvSpPr txBox="true"/>
          <p:nvPr/>
        </p:nvSpPr>
        <p:spPr>
          <a:xfrm rot="0">
            <a:off x="1918475" y="3800332"/>
            <a:ext cx="7034200" cy="3694807"/>
          </a:xfrm>
          <a:prstGeom prst="rect">
            <a:avLst/>
          </a:prstGeom>
        </p:spPr>
        <p:txBody>
          <a:bodyPr anchor="t" rtlCol="false" tIns="0" lIns="0" bIns="0" rIns="0">
            <a:spAutoFit/>
          </a:bodyPr>
          <a:lstStyle/>
          <a:p>
            <a:pPr algn="just">
              <a:lnSpc>
                <a:spcPts val="4220"/>
              </a:lnSpc>
            </a:pPr>
            <a:r>
              <a:rPr lang="en-US" sz="3516">
                <a:solidFill>
                  <a:srgbClr val="494949"/>
                </a:solidFill>
                <a:latin typeface="Quicksand Medium"/>
              </a:rPr>
              <a:t>Theo quan niệm chung, nhà nước pháp quyền là nhà nước thượng tôn pháp luật, nhà nước hướng tới những vấn đề về phúc lợi cho mọi người, tạo điều kiện cho cá nhân được tự do, bình đẳng, phát huy hết năng lực của chính mình. </a:t>
            </a:r>
          </a:p>
        </p:txBody>
      </p:sp>
      <p:sp>
        <p:nvSpPr>
          <p:cNvPr name="TextBox 25" id="25"/>
          <p:cNvSpPr txBox="true"/>
          <p:nvPr/>
        </p:nvSpPr>
        <p:spPr>
          <a:xfrm rot="0">
            <a:off x="4952985" y="1203417"/>
            <a:ext cx="8174213" cy="1118891"/>
          </a:xfrm>
          <a:prstGeom prst="rect">
            <a:avLst/>
          </a:prstGeom>
        </p:spPr>
        <p:txBody>
          <a:bodyPr anchor="t" rtlCol="false" tIns="0" lIns="0" bIns="0" rIns="0">
            <a:spAutoFit/>
          </a:bodyPr>
          <a:lstStyle/>
          <a:p>
            <a:pPr algn="ctr">
              <a:lnSpc>
                <a:spcPts val="8636"/>
              </a:lnSpc>
            </a:pPr>
            <a:r>
              <a:rPr lang="en-US" sz="7851">
                <a:solidFill>
                  <a:srgbClr val="494949"/>
                </a:solidFill>
                <a:latin typeface="Quicksand Bold"/>
              </a:rPr>
              <a:t>khái niệm</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7706109" y="-512331"/>
            <a:ext cx="3086100" cy="13632873"/>
            <a:chOff x="0" y="0"/>
            <a:chExt cx="812800" cy="3590551"/>
          </a:xfrm>
        </p:grpSpPr>
        <p:sp>
          <p:nvSpPr>
            <p:cNvPr name="Freeform 8" id="8"/>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0" id="10"/>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1" id="11"/>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6508892"/>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649276" y="5826989"/>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7409005"/>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966938"/>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8266851"/>
            <a:ext cx="14781630" cy="23812"/>
          </a:xfrm>
          <a:prstGeom prst="line">
            <a:avLst/>
          </a:prstGeom>
          <a:ln cap="flat" w="9525">
            <a:solidFill>
              <a:srgbClr val="000000"/>
            </a:solidFill>
            <a:prstDash val="solid"/>
            <a:headEnd type="none" len="sm" w="sm"/>
            <a:tailEnd type="none" len="sm" w="sm"/>
          </a:ln>
        </p:spPr>
      </p:sp>
      <p:sp>
        <p:nvSpPr>
          <p:cNvPr name="TextBox 19" id="19"/>
          <p:cNvSpPr txBox="true"/>
          <p:nvPr/>
        </p:nvSpPr>
        <p:spPr>
          <a:xfrm rot="0">
            <a:off x="2123463" y="2253416"/>
            <a:ext cx="13505819" cy="5665868"/>
          </a:xfrm>
          <a:prstGeom prst="rect">
            <a:avLst/>
          </a:prstGeom>
        </p:spPr>
        <p:txBody>
          <a:bodyPr anchor="t" rtlCol="false" tIns="0" lIns="0" bIns="0" rIns="0">
            <a:spAutoFit/>
          </a:bodyPr>
          <a:lstStyle/>
          <a:p>
            <a:pPr algn="just">
              <a:lnSpc>
                <a:spcPts val="5698"/>
              </a:lnSpc>
            </a:pPr>
            <a:r>
              <a:rPr lang="en-US" sz="3676">
                <a:solidFill>
                  <a:srgbClr val="494949"/>
                </a:solidFill>
                <a:latin typeface="Quicksand Medium"/>
              </a:rPr>
              <a:t>Việc xây dựng Nhà nước pháp quyền xã hội chủ nghĩa Việt Nam là </a:t>
            </a:r>
            <a:r>
              <a:rPr lang="en-US" sz="3676">
                <a:solidFill>
                  <a:srgbClr val="D8516D"/>
                </a:solidFill>
                <a:latin typeface="Quicksand Medium"/>
              </a:rPr>
              <a:t>vấn đề lớn, phức tạp, lâu dài</a:t>
            </a:r>
            <a:r>
              <a:rPr lang="en-US" sz="3676">
                <a:solidFill>
                  <a:srgbClr val="494949"/>
                </a:solidFill>
                <a:latin typeface="Quicksand Medium"/>
              </a:rPr>
              <a:t>; công tác tổng kết thực tiễn, nghiên cứu, hoàn thiện lý luận chưa được quan tâm đúng mức; quyết tâm chính trị, công tác lãnh đạo, chỉ đạo của một số cấp ủy, tổ chức đảng, chính quyền trong thực hiện các chủ trương, nhiệm vụ về xây dựng, hoàn thiện Nhà nước pháp quyền xã hội chủ nghĩa Việt Nam chưa tương xứng với yêu cầu đặt ra.</a:t>
            </a:r>
          </a:p>
        </p:txBody>
      </p:sp>
      <p:sp>
        <p:nvSpPr>
          <p:cNvPr name="Freeform 20" id="20"/>
          <p:cNvSpPr/>
          <p:nvPr/>
        </p:nvSpPr>
        <p:spPr>
          <a:xfrm flipH="false" flipV="false" rot="0">
            <a:off x="1262495" y="8079261"/>
            <a:ext cx="6571011" cy="1111098"/>
          </a:xfrm>
          <a:custGeom>
            <a:avLst/>
            <a:gdLst/>
            <a:ahLst/>
            <a:cxnLst/>
            <a:rect r="r" b="b" t="t" l="l"/>
            <a:pathLst>
              <a:path h="1111098" w="6571011">
                <a:moveTo>
                  <a:pt x="0" y="0"/>
                </a:moveTo>
                <a:lnTo>
                  <a:pt x="6571012" y="0"/>
                </a:lnTo>
                <a:lnTo>
                  <a:pt x="6571012" y="1111098"/>
                </a:lnTo>
                <a:lnTo>
                  <a:pt x="0" y="11110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0125141" y="8075755"/>
            <a:ext cx="6571011" cy="1111098"/>
          </a:xfrm>
          <a:custGeom>
            <a:avLst/>
            <a:gdLst/>
            <a:ahLst/>
            <a:cxnLst/>
            <a:rect r="r" b="b" t="t" l="l"/>
            <a:pathLst>
              <a:path h="1111098" w="6571011">
                <a:moveTo>
                  <a:pt x="0" y="0"/>
                </a:moveTo>
                <a:lnTo>
                  <a:pt x="6571011" y="0"/>
                </a:lnTo>
                <a:lnTo>
                  <a:pt x="6571011" y="1111098"/>
                </a:lnTo>
                <a:lnTo>
                  <a:pt x="0" y="11110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7873181" y="7450677"/>
            <a:ext cx="2333819" cy="2368267"/>
          </a:xfrm>
          <a:custGeom>
            <a:avLst/>
            <a:gdLst/>
            <a:ahLst/>
            <a:cxnLst/>
            <a:rect r="r" b="b" t="t" l="l"/>
            <a:pathLst>
              <a:path h="2368267" w="2333819">
                <a:moveTo>
                  <a:pt x="0" y="0"/>
                </a:moveTo>
                <a:lnTo>
                  <a:pt x="2333819" y="0"/>
                </a:lnTo>
                <a:lnTo>
                  <a:pt x="2333819" y="2368266"/>
                </a:lnTo>
                <a:lnTo>
                  <a:pt x="0" y="23682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6319507" y="864034"/>
            <a:ext cx="5113731" cy="1160782"/>
          </a:xfrm>
          <a:prstGeom prst="rect">
            <a:avLst/>
          </a:prstGeom>
        </p:spPr>
        <p:txBody>
          <a:bodyPr anchor="t" rtlCol="false" tIns="0" lIns="0" bIns="0" rIns="0">
            <a:spAutoFit/>
          </a:bodyPr>
          <a:lstStyle/>
          <a:p>
            <a:pPr algn="ctr">
              <a:lnSpc>
                <a:spcPts val="9519"/>
              </a:lnSpc>
              <a:spcBef>
                <a:spcPct val="0"/>
              </a:spcBef>
            </a:pPr>
            <a:r>
              <a:rPr lang="en-US" sz="6799" u="sng">
                <a:solidFill>
                  <a:srgbClr val="494949"/>
                </a:solidFill>
                <a:latin typeface="Saira Condensed Bold"/>
              </a:rPr>
              <a:t>C</a:t>
            </a:r>
            <a:r>
              <a:rPr lang="en-US" sz="6799" u="sng">
                <a:solidFill>
                  <a:srgbClr val="494949"/>
                </a:solidFill>
                <a:latin typeface="Saira Condensed Bold"/>
              </a:rPr>
              <a:t>hủ yếu là do:</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2288202" y="974793"/>
            <a:ext cx="13342630" cy="1795190"/>
          </a:xfrm>
          <a:custGeom>
            <a:avLst/>
            <a:gdLst/>
            <a:ahLst/>
            <a:cxnLst/>
            <a:rect r="r" b="b" t="t" l="l"/>
            <a:pathLst>
              <a:path h="1795190" w="13342630">
                <a:moveTo>
                  <a:pt x="0" y="0"/>
                </a:moveTo>
                <a:lnTo>
                  <a:pt x="13342630" y="0"/>
                </a:lnTo>
                <a:lnTo>
                  <a:pt x="13342630" y="1795190"/>
                </a:lnTo>
                <a:lnTo>
                  <a:pt x="0" y="1795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2748799" y="4785426"/>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sp>
        <p:nvSpPr>
          <p:cNvPr name="TextBox 21" id="21"/>
          <p:cNvSpPr txBox="true"/>
          <p:nvPr/>
        </p:nvSpPr>
        <p:spPr>
          <a:xfrm rot="0">
            <a:off x="2748799" y="7175211"/>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sp>
        <p:nvSpPr>
          <p:cNvPr name="Freeform 22" id="22"/>
          <p:cNvSpPr/>
          <p:nvPr/>
        </p:nvSpPr>
        <p:spPr>
          <a:xfrm flipH="false" flipV="false" rot="0">
            <a:off x="15314973" y="1701348"/>
            <a:ext cx="952222" cy="1101972"/>
          </a:xfrm>
          <a:custGeom>
            <a:avLst/>
            <a:gdLst/>
            <a:ahLst/>
            <a:cxnLst/>
            <a:rect r="r" b="b" t="t" l="l"/>
            <a:pathLst>
              <a:path h="1101972" w="952222">
                <a:moveTo>
                  <a:pt x="0" y="0"/>
                </a:moveTo>
                <a:lnTo>
                  <a:pt x="952222" y="0"/>
                </a:lnTo>
                <a:lnTo>
                  <a:pt x="952222" y="1101972"/>
                </a:lnTo>
                <a:lnTo>
                  <a:pt x="0" y="11019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603814">
            <a:off x="15440255" y="8483798"/>
            <a:ext cx="2357185" cy="1641458"/>
          </a:xfrm>
          <a:custGeom>
            <a:avLst/>
            <a:gdLst/>
            <a:ahLst/>
            <a:cxnLst/>
            <a:rect r="r" b="b" t="t" l="l"/>
            <a:pathLst>
              <a:path h="1641458" w="2357185">
                <a:moveTo>
                  <a:pt x="0" y="0"/>
                </a:moveTo>
                <a:lnTo>
                  <a:pt x="2357185" y="0"/>
                </a:lnTo>
                <a:lnTo>
                  <a:pt x="2357185" y="1641458"/>
                </a:lnTo>
                <a:lnTo>
                  <a:pt x="0" y="16414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8674436" y="5439135"/>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5" id="25"/>
          <p:cNvSpPr/>
          <p:nvPr/>
        </p:nvSpPr>
        <p:spPr>
          <a:xfrm flipH="false" flipV="false" rot="0">
            <a:off x="2337117" y="1183514"/>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6" id="26"/>
          <p:cNvSpPr txBox="true"/>
          <p:nvPr/>
        </p:nvSpPr>
        <p:spPr>
          <a:xfrm rot="0">
            <a:off x="3291009" y="1193838"/>
            <a:ext cx="11757672" cy="1237615"/>
          </a:xfrm>
          <a:prstGeom prst="rect">
            <a:avLst/>
          </a:prstGeom>
        </p:spPr>
        <p:txBody>
          <a:bodyPr anchor="t" rtlCol="false" tIns="0" lIns="0" bIns="0" rIns="0">
            <a:spAutoFit/>
          </a:bodyPr>
          <a:lstStyle/>
          <a:p>
            <a:pPr algn="ctr">
              <a:lnSpc>
                <a:spcPts val="4879"/>
              </a:lnSpc>
            </a:pPr>
            <a:r>
              <a:rPr lang="en-US" sz="3999">
                <a:solidFill>
                  <a:srgbClr val="494949"/>
                </a:solidFill>
                <a:latin typeface="Quicksand Bold"/>
              </a:rPr>
              <a:t> Phương hướng xây dựng Nhà nước pháp quyền XHCN của Đảng Cộng sản Việt Nam hiện nay</a:t>
            </a:r>
          </a:p>
        </p:txBody>
      </p:sp>
      <p:grpSp>
        <p:nvGrpSpPr>
          <p:cNvPr name="Group 27" id="27"/>
          <p:cNvGrpSpPr/>
          <p:nvPr/>
        </p:nvGrpSpPr>
        <p:grpSpPr>
          <a:xfrm rot="0">
            <a:off x="1262495" y="3340534"/>
            <a:ext cx="15479088" cy="5393741"/>
            <a:chOff x="0" y="0"/>
            <a:chExt cx="20638783" cy="7191655"/>
          </a:xfrm>
        </p:grpSpPr>
        <p:sp>
          <p:nvSpPr>
            <p:cNvPr name="TextBox 28" id="28"/>
            <p:cNvSpPr txBox="true"/>
            <p:nvPr/>
          </p:nvSpPr>
          <p:spPr>
            <a:xfrm rot="0">
              <a:off x="2280247" y="1926141"/>
              <a:ext cx="4371145" cy="595207"/>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grpSp>
          <p:nvGrpSpPr>
            <p:cNvPr name="Group 29" id="29"/>
            <p:cNvGrpSpPr/>
            <p:nvPr/>
          </p:nvGrpSpPr>
          <p:grpSpPr>
            <a:xfrm rot="0">
              <a:off x="1328906" y="0"/>
              <a:ext cx="8707652" cy="2866451"/>
              <a:chOff x="0" y="0"/>
              <a:chExt cx="1720030" cy="566213"/>
            </a:xfrm>
          </p:grpSpPr>
          <p:sp>
            <p:nvSpPr>
              <p:cNvPr name="Freeform 30" id="30"/>
              <p:cNvSpPr/>
              <p:nvPr/>
            </p:nvSpPr>
            <p:spPr>
              <a:xfrm flipH="false" flipV="false" rot="0">
                <a:off x="0" y="0"/>
                <a:ext cx="1720030" cy="566213"/>
              </a:xfrm>
              <a:custGeom>
                <a:avLst/>
                <a:gdLst/>
                <a:ahLst/>
                <a:cxnLst/>
                <a:rect r="r" b="b" t="t" l="l"/>
                <a:pathLst>
                  <a:path h="566213" w="1720030">
                    <a:moveTo>
                      <a:pt x="60458" y="0"/>
                    </a:moveTo>
                    <a:lnTo>
                      <a:pt x="1659572" y="0"/>
                    </a:lnTo>
                    <a:cubicBezTo>
                      <a:pt x="1692962" y="0"/>
                      <a:pt x="1720030" y="27068"/>
                      <a:pt x="1720030" y="60458"/>
                    </a:cubicBezTo>
                    <a:lnTo>
                      <a:pt x="1720030" y="505754"/>
                    </a:lnTo>
                    <a:cubicBezTo>
                      <a:pt x="1720030" y="521789"/>
                      <a:pt x="1713660" y="537167"/>
                      <a:pt x="1702322" y="548505"/>
                    </a:cubicBezTo>
                    <a:cubicBezTo>
                      <a:pt x="1690984" y="559843"/>
                      <a:pt x="1675606" y="566213"/>
                      <a:pt x="1659572" y="566213"/>
                    </a:cubicBezTo>
                    <a:lnTo>
                      <a:pt x="60458" y="566213"/>
                    </a:lnTo>
                    <a:cubicBezTo>
                      <a:pt x="44424" y="566213"/>
                      <a:pt x="29046" y="559843"/>
                      <a:pt x="17708" y="548505"/>
                    </a:cubicBezTo>
                    <a:cubicBezTo>
                      <a:pt x="6370" y="537167"/>
                      <a:pt x="0" y="521789"/>
                      <a:pt x="0" y="505754"/>
                    </a:cubicBezTo>
                    <a:lnTo>
                      <a:pt x="0" y="60458"/>
                    </a:lnTo>
                    <a:cubicBezTo>
                      <a:pt x="0" y="44424"/>
                      <a:pt x="6370" y="29046"/>
                      <a:pt x="17708" y="17708"/>
                    </a:cubicBezTo>
                    <a:cubicBezTo>
                      <a:pt x="29046" y="6370"/>
                      <a:pt x="44424" y="0"/>
                      <a:pt x="60458" y="0"/>
                    </a:cubicBezTo>
                    <a:close/>
                  </a:path>
                </a:pathLst>
              </a:custGeom>
              <a:solidFill>
                <a:srgbClr val="DDC6A2"/>
              </a:solidFill>
              <a:ln w="38100" cap="rnd">
                <a:solidFill>
                  <a:srgbClr val="000000"/>
                </a:solidFill>
                <a:prstDash val="lgDash"/>
                <a:round/>
              </a:ln>
            </p:spPr>
          </p:sp>
          <p:sp>
            <p:nvSpPr>
              <p:cNvPr name="TextBox 31" id="31"/>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0" y="127383"/>
              <a:ext cx="2396168" cy="2396168"/>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34" id="3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234540" y="526796"/>
              <a:ext cx="1906007" cy="1581936"/>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01</a:t>
              </a:r>
            </a:p>
          </p:txBody>
        </p:sp>
        <p:sp>
          <p:nvSpPr>
            <p:cNvPr name="TextBox 36" id="36"/>
            <p:cNvSpPr txBox="true"/>
            <p:nvPr/>
          </p:nvSpPr>
          <p:spPr>
            <a:xfrm rot="0">
              <a:off x="2662868" y="256451"/>
              <a:ext cx="6955134" cy="2300457"/>
            </a:xfrm>
            <a:prstGeom prst="rect">
              <a:avLst/>
            </a:prstGeom>
          </p:spPr>
          <p:txBody>
            <a:bodyPr anchor="t" rtlCol="false" tIns="0" lIns="0" bIns="0" rIns="0">
              <a:spAutoFit/>
            </a:bodyPr>
            <a:lstStyle/>
            <a:p>
              <a:pPr algn="just">
                <a:lnSpc>
                  <a:spcPts val="3471"/>
                </a:lnSpc>
              </a:pPr>
              <a:r>
                <a:rPr lang="en-US" sz="2479">
                  <a:solidFill>
                    <a:srgbClr val="4B412E"/>
                  </a:solidFill>
                  <a:latin typeface="Quicksand Bold"/>
                </a:rPr>
                <a:t>Đẩy mạnh tuyên truyền, phổ biến, giáo dục, nâng cao nhận thức về Nhà nước pháp quyền xã hội chủ nghĩa Việt Nam</a:t>
              </a:r>
            </a:p>
          </p:txBody>
        </p:sp>
        <p:grpSp>
          <p:nvGrpSpPr>
            <p:cNvPr name="Group 37" id="37"/>
            <p:cNvGrpSpPr/>
            <p:nvPr/>
          </p:nvGrpSpPr>
          <p:grpSpPr>
            <a:xfrm rot="0">
              <a:off x="11774511" y="0"/>
              <a:ext cx="8864273" cy="2866451"/>
              <a:chOff x="0" y="0"/>
              <a:chExt cx="1750967" cy="566213"/>
            </a:xfrm>
          </p:grpSpPr>
          <p:sp>
            <p:nvSpPr>
              <p:cNvPr name="Freeform 38" id="38"/>
              <p:cNvSpPr/>
              <p:nvPr/>
            </p:nvSpPr>
            <p:spPr>
              <a:xfrm flipH="false" flipV="false" rot="0">
                <a:off x="0" y="0"/>
                <a:ext cx="1750968" cy="566213"/>
              </a:xfrm>
              <a:custGeom>
                <a:avLst/>
                <a:gdLst/>
                <a:ahLst/>
                <a:cxnLst/>
                <a:rect r="r" b="b" t="t" l="l"/>
                <a:pathLst>
                  <a:path h="566213" w="1750968">
                    <a:moveTo>
                      <a:pt x="59390" y="0"/>
                    </a:moveTo>
                    <a:lnTo>
                      <a:pt x="1691577" y="0"/>
                    </a:lnTo>
                    <a:cubicBezTo>
                      <a:pt x="1724378" y="0"/>
                      <a:pt x="1750968" y="26590"/>
                      <a:pt x="1750968" y="59390"/>
                    </a:cubicBezTo>
                    <a:lnTo>
                      <a:pt x="1750968" y="506822"/>
                    </a:lnTo>
                    <a:cubicBezTo>
                      <a:pt x="1750968" y="522574"/>
                      <a:pt x="1744710" y="537680"/>
                      <a:pt x="1733572" y="548818"/>
                    </a:cubicBezTo>
                    <a:cubicBezTo>
                      <a:pt x="1722435" y="559955"/>
                      <a:pt x="1707329" y="566213"/>
                      <a:pt x="1691577" y="566213"/>
                    </a:cubicBezTo>
                    <a:lnTo>
                      <a:pt x="59390" y="566213"/>
                    </a:lnTo>
                    <a:cubicBezTo>
                      <a:pt x="26590" y="566213"/>
                      <a:pt x="0" y="539623"/>
                      <a:pt x="0" y="506822"/>
                    </a:cubicBezTo>
                    <a:lnTo>
                      <a:pt x="0" y="59390"/>
                    </a:lnTo>
                    <a:cubicBezTo>
                      <a:pt x="0" y="26590"/>
                      <a:pt x="26590" y="0"/>
                      <a:pt x="59390" y="0"/>
                    </a:cubicBezTo>
                    <a:close/>
                  </a:path>
                </a:pathLst>
              </a:custGeom>
              <a:solidFill>
                <a:srgbClr val="DDC6A2"/>
              </a:solidFill>
              <a:ln w="38100" cap="rnd">
                <a:solidFill>
                  <a:srgbClr val="000000"/>
                </a:solidFill>
                <a:prstDash val="lgDash"/>
                <a:round/>
              </a:ln>
            </p:spPr>
          </p:sp>
          <p:sp>
            <p:nvSpPr>
              <p:cNvPr name="TextBox 39" id="3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10328658" y="215439"/>
              <a:ext cx="2396168" cy="2396168"/>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43" id="43"/>
            <p:cNvSpPr txBox="true"/>
            <p:nvPr/>
          </p:nvSpPr>
          <p:spPr>
            <a:xfrm rot="0">
              <a:off x="10573738" y="581495"/>
              <a:ext cx="1906007" cy="1581936"/>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02</a:t>
              </a:r>
            </a:p>
          </p:txBody>
        </p:sp>
        <p:sp>
          <p:nvSpPr>
            <p:cNvPr name="TextBox 44" id="44"/>
            <p:cNvSpPr txBox="true"/>
            <p:nvPr/>
          </p:nvSpPr>
          <p:spPr>
            <a:xfrm rot="0">
              <a:off x="12864526" y="221769"/>
              <a:ext cx="7342926" cy="2300457"/>
            </a:xfrm>
            <a:prstGeom prst="rect">
              <a:avLst/>
            </a:prstGeom>
          </p:spPr>
          <p:txBody>
            <a:bodyPr anchor="t" rtlCol="false" tIns="0" lIns="0" bIns="0" rIns="0">
              <a:spAutoFit/>
            </a:bodyPr>
            <a:lstStyle/>
            <a:p>
              <a:pPr algn="just">
                <a:lnSpc>
                  <a:spcPts val="3471"/>
                </a:lnSpc>
              </a:pPr>
              <a:r>
                <a:rPr lang="en-US" sz="2479">
                  <a:solidFill>
                    <a:srgbClr val="4B412E"/>
                  </a:solidFill>
                  <a:latin typeface="Quicksand Bold"/>
                </a:rPr>
                <a:t>Bảo đảm quyền làm chủ của Nhân dân, thượng tôn Hiến pháp và pháp luật, tôn trọng, bảo đảm và bảo vệ quyền con người, quyền công dân</a:t>
              </a:r>
            </a:p>
          </p:txBody>
        </p:sp>
        <p:sp>
          <p:nvSpPr>
            <p:cNvPr name="TextBox 45" id="45"/>
            <p:cNvSpPr txBox="true"/>
            <p:nvPr/>
          </p:nvSpPr>
          <p:spPr>
            <a:xfrm rot="0">
              <a:off x="2296988" y="4801477"/>
              <a:ext cx="4371145" cy="595207"/>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grpSp>
          <p:nvGrpSpPr>
            <p:cNvPr name="Group 46" id="46"/>
            <p:cNvGrpSpPr/>
            <p:nvPr/>
          </p:nvGrpSpPr>
          <p:grpSpPr>
            <a:xfrm rot="0">
              <a:off x="1328906" y="3587507"/>
              <a:ext cx="8707652" cy="3604148"/>
              <a:chOff x="0" y="0"/>
              <a:chExt cx="1720030" cy="711930"/>
            </a:xfrm>
          </p:grpSpPr>
          <p:sp>
            <p:nvSpPr>
              <p:cNvPr name="Freeform 47" id="47"/>
              <p:cNvSpPr/>
              <p:nvPr/>
            </p:nvSpPr>
            <p:spPr>
              <a:xfrm flipH="false" flipV="false" rot="0">
                <a:off x="0" y="0"/>
                <a:ext cx="1720030" cy="711930"/>
              </a:xfrm>
              <a:custGeom>
                <a:avLst/>
                <a:gdLst/>
                <a:ahLst/>
                <a:cxnLst/>
                <a:rect r="r" b="b" t="t" l="l"/>
                <a:pathLst>
                  <a:path h="711930" w="1720030">
                    <a:moveTo>
                      <a:pt x="60458" y="0"/>
                    </a:moveTo>
                    <a:lnTo>
                      <a:pt x="1659572" y="0"/>
                    </a:lnTo>
                    <a:cubicBezTo>
                      <a:pt x="1692962" y="0"/>
                      <a:pt x="1720030" y="27068"/>
                      <a:pt x="1720030" y="60458"/>
                    </a:cubicBezTo>
                    <a:lnTo>
                      <a:pt x="1720030" y="651472"/>
                    </a:lnTo>
                    <a:cubicBezTo>
                      <a:pt x="1720030" y="667507"/>
                      <a:pt x="1713660" y="682884"/>
                      <a:pt x="1702322" y="694223"/>
                    </a:cubicBezTo>
                    <a:cubicBezTo>
                      <a:pt x="1690984" y="705561"/>
                      <a:pt x="1675606" y="711930"/>
                      <a:pt x="1659572" y="711930"/>
                    </a:cubicBezTo>
                    <a:lnTo>
                      <a:pt x="60458" y="711930"/>
                    </a:lnTo>
                    <a:cubicBezTo>
                      <a:pt x="44424" y="711930"/>
                      <a:pt x="29046" y="705561"/>
                      <a:pt x="17708" y="694223"/>
                    </a:cubicBezTo>
                    <a:cubicBezTo>
                      <a:pt x="6370" y="682884"/>
                      <a:pt x="0" y="667507"/>
                      <a:pt x="0" y="651472"/>
                    </a:cubicBezTo>
                    <a:lnTo>
                      <a:pt x="0" y="60458"/>
                    </a:lnTo>
                    <a:cubicBezTo>
                      <a:pt x="0" y="44424"/>
                      <a:pt x="6370" y="29046"/>
                      <a:pt x="17708" y="17708"/>
                    </a:cubicBezTo>
                    <a:cubicBezTo>
                      <a:pt x="29046" y="6370"/>
                      <a:pt x="44424" y="0"/>
                      <a:pt x="60458" y="0"/>
                    </a:cubicBezTo>
                    <a:close/>
                  </a:path>
                </a:pathLst>
              </a:custGeom>
              <a:solidFill>
                <a:srgbClr val="DDC6A2"/>
              </a:solidFill>
              <a:ln w="38100" cap="rnd">
                <a:solidFill>
                  <a:srgbClr val="000000"/>
                </a:solidFill>
                <a:prstDash val="lgDash"/>
                <a:round/>
              </a:ln>
            </p:spPr>
          </p:sp>
          <p:sp>
            <p:nvSpPr>
              <p:cNvPr name="TextBox 48" id="4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0">
              <a:off x="16740" y="3930431"/>
              <a:ext cx="2396168" cy="2396168"/>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51" id="5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2" id="52"/>
            <p:cNvSpPr txBox="true"/>
            <p:nvPr/>
          </p:nvSpPr>
          <p:spPr>
            <a:xfrm rot="0">
              <a:off x="251281" y="4411528"/>
              <a:ext cx="1906007" cy="1581936"/>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03</a:t>
              </a:r>
            </a:p>
          </p:txBody>
        </p:sp>
        <p:sp>
          <p:nvSpPr>
            <p:cNvPr name="TextBox 53" id="53"/>
            <p:cNvSpPr txBox="true"/>
            <p:nvPr/>
          </p:nvSpPr>
          <p:spPr>
            <a:xfrm rot="0">
              <a:off x="2679609" y="3907569"/>
              <a:ext cx="6955134" cy="2884657"/>
            </a:xfrm>
            <a:prstGeom prst="rect">
              <a:avLst/>
            </a:prstGeom>
          </p:spPr>
          <p:txBody>
            <a:bodyPr anchor="t" rtlCol="false" tIns="0" lIns="0" bIns="0" rIns="0">
              <a:spAutoFit/>
            </a:bodyPr>
            <a:lstStyle/>
            <a:p>
              <a:pPr algn="just">
                <a:lnSpc>
                  <a:spcPts val="3471"/>
                </a:lnSpc>
              </a:pPr>
              <a:r>
                <a:rPr lang="en-US" sz="2479">
                  <a:solidFill>
                    <a:srgbClr val="4B412E"/>
                  </a:solidFill>
                  <a:latin typeface="Quicksand Bold"/>
                </a:rPr>
                <a:t>Tiếp tục hoàn thiện hệ thống pháp luật và cơ chế tổ chức thực hiện pháp luật nghiêm minh, hiệu quả, đảm bảo yêu cầu phát triển đất nước nhanh và bền vững</a:t>
              </a:r>
            </a:p>
          </p:txBody>
        </p:sp>
        <p:grpSp>
          <p:nvGrpSpPr>
            <p:cNvPr name="Group 54" id="54"/>
            <p:cNvGrpSpPr/>
            <p:nvPr/>
          </p:nvGrpSpPr>
          <p:grpSpPr>
            <a:xfrm rot="0">
              <a:off x="11774511" y="4143966"/>
              <a:ext cx="8864273" cy="2544451"/>
              <a:chOff x="0" y="0"/>
              <a:chExt cx="1750967" cy="502608"/>
            </a:xfrm>
          </p:grpSpPr>
          <p:sp>
            <p:nvSpPr>
              <p:cNvPr name="Freeform 55" id="55"/>
              <p:cNvSpPr/>
              <p:nvPr/>
            </p:nvSpPr>
            <p:spPr>
              <a:xfrm flipH="false" flipV="false" rot="0">
                <a:off x="0" y="0"/>
                <a:ext cx="1750968" cy="502608"/>
              </a:xfrm>
              <a:custGeom>
                <a:avLst/>
                <a:gdLst/>
                <a:ahLst/>
                <a:cxnLst/>
                <a:rect r="r" b="b" t="t" l="l"/>
                <a:pathLst>
                  <a:path h="502608" w="1750968">
                    <a:moveTo>
                      <a:pt x="59390" y="0"/>
                    </a:moveTo>
                    <a:lnTo>
                      <a:pt x="1691577" y="0"/>
                    </a:lnTo>
                    <a:cubicBezTo>
                      <a:pt x="1724378" y="0"/>
                      <a:pt x="1750968" y="26590"/>
                      <a:pt x="1750968" y="59390"/>
                    </a:cubicBezTo>
                    <a:lnTo>
                      <a:pt x="1750968" y="443217"/>
                    </a:lnTo>
                    <a:cubicBezTo>
                      <a:pt x="1750968" y="476018"/>
                      <a:pt x="1724378" y="502608"/>
                      <a:pt x="1691577" y="502608"/>
                    </a:cubicBezTo>
                    <a:lnTo>
                      <a:pt x="59390" y="502608"/>
                    </a:lnTo>
                    <a:cubicBezTo>
                      <a:pt x="43639" y="502608"/>
                      <a:pt x="28533" y="496350"/>
                      <a:pt x="17395" y="485213"/>
                    </a:cubicBezTo>
                    <a:cubicBezTo>
                      <a:pt x="6257" y="474075"/>
                      <a:pt x="0" y="458969"/>
                      <a:pt x="0" y="443217"/>
                    </a:cubicBezTo>
                    <a:lnTo>
                      <a:pt x="0" y="59390"/>
                    </a:lnTo>
                    <a:cubicBezTo>
                      <a:pt x="0" y="26590"/>
                      <a:pt x="26590" y="0"/>
                      <a:pt x="59390" y="0"/>
                    </a:cubicBezTo>
                    <a:close/>
                  </a:path>
                </a:pathLst>
              </a:custGeom>
              <a:solidFill>
                <a:srgbClr val="DDC6A2"/>
              </a:solidFill>
              <a:ln w="38100" cap="rnd">
                <a:solidFill>
                  <a:srgbClr val="000000"/>
                </a:solidFill>
                <a:prstDash val="lgDash"/>
                <a:round/>
              </a:ln>
            </p:spPr>
          </p:sp>
          <p:sp>
            <p:nvSpPr>
              <p:cNvPr name="TextBox 56" id="5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57" id="57"/>
            <p:cNvGrpSpPr/>
            <p:nvPr/>
          </p:nvGrpSpPr>
          <p:grpSpPr>
            <a:xfrm rot="0">
              <a:off x="10328658" y="4090746"/>
              <a:ext cx="2396168" cy="2396168"/>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59" id="5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60" id="60"/>
            <p:cNvSpPr txBox="true"/>
            <p:nvPr/>
          </p:nvSpPr>
          <p:spPr>
            <a:xfrm rot="0">
              <a:off x="10573738" y="4546795"/>
              <a:ext cx="1906007" cy="1581936"/>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04</a:t>
              </a:r>
            </a:p>
          </p:txBody>
        </p:sp>
        <p:sp>
          <p:nvSpPr>
            <p:cNvPr name="TextBox 61" id="61"/>
            <p:cNvSpPr txBox="true"/>
            <p:nvPr/>
          </p:nvSpPr>
          <p:spPr>
            <a:xfrm rot="0">
              <a:off x="12864526" y="4598260"/>
              <a:ext cx="7342926" cy="1716257"/>
            </a:xfrm>
            <a:prstGeom prst="rect">
              <a:avLst/>
            </a:prstGeom>
          </p:spPr>
          <p:txBody>
            <a:bodyPr anchor="t" rtlCol="false" tIns="0" lIns="0" bIns="0" rIns="0">
              <a:spAutoFit/>
            </a:bodyPr>
            <a:lstStyle/>
            <a:p>
              <a:pPr algn="just">
                <a:lnSpc>
                  <a:spcPts val="3471"/>
                </a:lnSpc>
              </a:pPr>
              <a:r>
                <a:rPr lang="en-US" sz="2479">
                  <a:solidFill>
                    <a:srgbClr val="4B412E"/>
                  </a:solidFill>
                  <a:latin typeface="Quicksand Bold"/>
                </a:rPr>
                <a:t>Tiếp tục đổi mới tổ chức và nâng cao chất lượng hoạt động của Quốc hội</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2288202" y="974793"/>
            <a:ext cx="13342630" cy="1795190"/>
          </a:xfrm>
          <a:custGeom>
            <a:avLst/>
            <a:gdLst/>
            <a:ahLst/>
            <a:cxnLst/>
            <a:rect r="r" b="b" t="t" l="l"/>
            <a:pathLst>
              <a:path h="1795190" w="13342630">
                <a:moveTo>
                  <a:pt x="0" y="0"/>
                </a:moveTo>
                <a:lnTo>
                  <a:pt x="13342630" y="0"/>
                </a:lnTo>
                <a:lnTo>
                  <a:pt x="13342630" y="1795190"/>
                </a:lnTo>
                <a:lnTo>
                  <a:pt x="0" y="1795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2748799" y="4785426"/>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sp>
        <p:nvSpPr>
          <p:cNvPr name="TextBox 21" id="21"/>
          <p:cNvSpPr txBox="true"/>
          <p:nvPr/>
        </p:nvSpPr>
        <p:spPr>
          <a:xfrm rot="0">
            <a:off x="2748799" y="7175211"/>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sp>
        <p:nvSpPr>
          <p:cNvPr name="Freeform 22" id="22"/>
          <p:cNvSpPr/>
          <p:nvPr/>
        </p:nvSpPr>
        <p:spPr>
          <a:xfrm flipH="false" flipV="false" rot="0">
            <a:off x="15314973" y="1701348"/>
            <a:ext cx="952222" cy="1101972"/>
          </a:xfrm>
          <a:custGeom>
            <a:avLst/>
            <a:gdLst/>
            <a:ahLst/>
            <a:cxnLst/>
            <a:rect r="r" b="b" t="t" l="l"/>
            <a:pathLst>
              <a:path h="1101972" w="952222">
                <a:moveTo>
                  <a:pt x="0" y="0"/>
                </a:moveTo>
                <a:lnTo>
                  <a:pt x="952222" y="0"/>
                </a:lnTo>
                <a:lnTo>
                  <a:pt x="952222" y="1101972"/>
                </a:lnTo>
                <a:lnTo>
                  <a:pt x="0" y="11019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603814">
            <a:off x="15440255" y="8483798"/>
            <a:ext cx="2357185" cy="1641458"/>
          </a:xfrm>
          <a:custGeom>
            <a:avLst/>
            <a:gdLst/>
            <a:ahLst/>
            <a:cxnLst/>
            <a:rect r="r" b="b" t="t" l="l"/>
            <a:pathLst>
              <a:path h="1641458" w="2357185">
                <a:moveTo>
                  <a:pt x="0" y="0"/>
                </a:moveTo>
                <a:lnTo>
                  <a:pt x="2357185" y="0"/>
                </a:lnTo>
                <a:lnTo>
                  <a:pt x="2357185" y="1641458"/>
                </a:lnTo>
                <a:lnTo>
                  <a:pt x="0" y="16414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1346298" y="1659764"/>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5" id="25"/>
          <p:cNvSpPr/>
          <p:nvPr/>
        </p:nvSpPr>
        <p:spPr>
          <a:xfrm flipH="false" flipV="false" rot="0">
            <a:off x="2337117" y="1183514"/>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6" id="26"/>
          <p:cNvSpPr txBox="true"/>
          <p:nvPr/>
        </p:nvSpPr>
        <p:spPr>
          <a:xfrm rot="0">
            <a:off x="3291009" y="1193838"/>
            <a:ext cx="11757672" cy="1237615"/>
          </a:xfrm>
          <a:prstGeom prst="rect">
            <a:avLst/>
          </a:prstGeom>
        </p:spPr>
        <p:txBody>
          <a:bodyPr anchor="t" rtlCol="false" tIns="0" lIns="0" bIns="0" rIns="0">
            <a:spAutoFit/>
          </a:bodyPr>
          <a:lstStyle/>
          <a:p>
            <a:pPr algn="ctr">
              <a:lnSpc>
                <a:spcPts val="4879"/>
              </a:lnSpc>
            </a:pPr>
            <a:r>
              <a:rPr lang="en-US" sz="3999">
                <a:solidFill>
                  <a:srgbClr val="494949"/>
                </a:solidFill>
                <a:latin typeface="Quicksand Bold"/>
              </a:rPr>
              <a:t> Phương hướng xây dựng Nhà nước pháp quyền XHCN của Đảng Cộng sản Việt Nam hiện nay</a:t>
            </a:r>
          </a:p>
        </p:txBody>
      </p:sp>
      <p:grpSp>
        <p:nvGrpSpPr>
          <p:cNvPr name="Group 27" id="27"/>
          <p:cNvGrpSpPr/>
          <p:nvPr/>
        </p:nvGrpSpPr>
        <p:grpSpPr>
          <a:xfrm rot="0">
            <a:off x="1181759" y="3203224"/>
            <a:ext cx="15976173" cy="5108666"/>
            <a:chOff x="0" y="0"/>
            <a:chExt cx="21301564" cy="6811554"/>
          </a:xfrm>
        </p:grpSpPr>
        <p:grpSp>
          <p:nvGrpSpPr>
            <p:cNvPr name="Group 28" id="28"/>
            <p:cNvGrpSpPr/>
            <p:nvPr/>
          </p:nvGrpSpPr>
          <p:grpSpPr>
            <a:xfrm rot="0">
              <a:off x="1769775" y="401663"/>
              <a:ext cx="8538306" cy="1748341"/>
              <a:chOff x="0" y="0"/>
              <a:chExt cx="1686579" cy="345351"/>
            </a:xfrm>
          </p:grpSpPr>
          <p:sp>
            <p:nvSpPr>
              <p:cNvPr name="Freeform 29" id="29"/>
              <p:cNvSpPr/>
              <p:nvPr/>
            </p:nvSpPr>
            <p:spPr>
              <a:xfrm flipH="false" flipV="false" rot="0">
                <a:off x="0" y="0"/>
                <a:ext cx="1686579" cy="345351"/>
              </a:xfrm>
              <a:custGeom>
                <a:avLst/>
                <a:gdLst/>
                <a:ahLst/>
                <a:cxnLst/>
                <a:rect r="r" b="b" t="t" l="l"/>
                <a:pathLst>
                  <a:path h="345351" w="1686579">
                    <a:moveTo>
                      <a:pt x="61657" y="0"/>
                    </a:moveTo>
                    <a:lnTo>
                      <a:pt x="1624922" y="0"/>
                    </a:lnTo>
                    <a:cubicBezTo>
                      <a:pt x="1641274" y="0"/>
                      <a:pt x="1656957" y="6496"/>
                      <a:pt x="1668520" y="18059"/>
                    </a:cubicBezTo>
                    <a:cubicBezTo>
                      <a:pt x="1680083" y="29622"/>
                      <a:pt x="1686579" y="45305"/>
                      <a:pt x="1686579" y="61657"/>
                    </a:cubicBezTo>
                    <a:lnTo>
                      <a:pt x="1686579" y="283694"/>
                    </a:lnTo>
                    <a:cubicBezTo>
                      <a:pt x="1686579" y="300046"/>
                      <a:pt x="1680083" y="315729"/>
                      <a:pt x="1668520" y="327292"/>
                    </a:cubicBezTo>
                    <a:cubicBezTo>
                      <a:pt x="1656957" y="338855"/>
                      <a:pt x="1641274" y="345351"/>
                      <a:pt x="1624922" y="345351"/>
                    </a:cubicBezTo>
                    <a:lnTo>
                      <a:pt x="61657" y="345351"/>
                    </a:lnTo>
                    <a:cubicBezTo>
                      <a:pt x="45305" y="345351"/>
                      <a:pt x="29622" y="338855"/>
                      <a:pt x="18059" y="327292"/>
                    </a:cubicBezTo>
                    <a:cubicBezTo>
                      <a:pt x="6496" y="315729"/>
                      <a:pt x="0" y="300046"/>
                      <a:pt x="0" y="283694"/>
                    </a:cubicBezTo>
                    <a:lnTo>
                      <a:pt x="0" y="61657"/>
                    </a:lnTo>
                    <a:cubicBezTo>
                      <a:pt x="0" y="45305"/>
                      <a:pt x="6496" y="29622"/>
                      <a:pt x="18059" y="18059"/>
                    </a:cubicBezTo>
                    <a:cubicBezTo>
                      <a:pt x="29622" y="6496"/>
                      <a:pt x="45305" y="0"/>
                      <a:pt x="61657" y="0"/>
                    </a:cubicBezTo>
                    <a:close/>
                  </a:path>
                </a:pathLst>
              </a:custGeom>
              <a:solidFill>
                <a:srgbClr val="DDC6A2"/>
              </a:solidFill>
              <a:ln w="38100" cap="rnd">
                <a:solidFill>
                  <a:srgbClr val="000000"/>
                </a:solidFill>
                <a:prstDash val="lgDash"/>
                <a:round/>
              </a:ln>
            </p:spPr>
          </p:sp>
          <p:sp>
            <p:nvSpPr>
              <p:cNvPr name="TextBox 30" id="3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249217" y="0"/>
              <a:ext cx="2396168" cy="2396168"/>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494298" y="468338"/>
              <a:ext cx="1906007" cy="1630012"/>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05</a:t>
              </a:r>
            </a:p>
          </p:txBody>
        </p:sp>
        <p:sp>
          <p:nvSpPr>
            <p:cNvPr name="TextBox 35" id="35"/>
            <p:cNvSpPr txBox="true"/>
            <p:nvPr/>
          </p:nvSpPr>
          <p:spPr>
            <a:xfrm rot="0">
              <a:off x="2935586" y="660166"/>
              <a:ext cx="6848656" cy="1132057"/>
            </a:xfrm>
            <a:prstGeom prst="rect">
              <a:avLst/>
            </a:prstGeom>
          </p:spPr>
          <p:txBody>
            <a:bodyPr anchor="t" rtlCol="false" tIns="0" lIns="0" bIns="0" rIns="0">
              <a:spAutoFit/>
            </a:bodyPr>
            <a:lstStyle/>
            <a:p>
              <a:pPr algn="just">
                <a:lnSpc>
                  <a:spcPts val="3471"/>
                </a:lnSpc>
              </a:pPr>
              <a:r>
                <a:rPr lang="en-US" sz="2479">
                  <a:solidFill>
                    <a:srgbClr val="4B412E"/>
                  </a:solidFill>
                  <a:latin typeface="Quicksand Bold"/>
                </a:rPr>
                <a:t>Tiếp tục thực hiện tốt thiết chế Chủ tịch nước theo Hiến pháp</a:t>
              </a:r>
            </a:p>
          </p:txBody>
        </p:sp>
        <p:sp>
          <p:nvSpPr>
            <p:cNvPr name="TextBox 36" id="36"/>
            <p:cNvSpPr txBox="true"/>
            <p:nvPr/>
          </p:nvSpPr>
          <p:spPr>
            <a:xfrm rot="0">
              <a:off x="2149426" y="4850881"/>
              <a:ext cx="4371145" cy="595207"/>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grpSp>
          <p:nvGrpSpPr>
            <p:cNvPr name="Group 37" id="37"/>
            <p:cNvGrpSpPr/>
            <p:nvPr/>
          </p:nvGrpSpPr>
          <p:grpSpPr>
            <a:xfrm rot="0">
              <a:off x="939970" y="2742309"/>
              <a:ext cx="9379553" cy="4069245"/>
              <a:chOff x="0" y="0"/>
              <a:chExt cx="1852751" cy="803802"/>
            </a:xfrm>
          </p:grpSpPr>
          <p:sp>
            <p:nvSpPr>
              <p:cNvPr name="Freeform 38" id="38"/>
              <p:cNvSpPr/>
              <p:nvPr/>
            </p:nvSpPr>
            <p:spPr>
              <a:xfrm flipH="false" flipV="false" rot="0">
                <a:off x="0" y="0"/>
                <a:ext cx="1852751" cy="803802"/>
              </a:xfrm>
              <a:custGeom>
                <a:avLst/>
                <a:gdLst/>
                <a:ahLst/>
                <a:cxnLst/>
                <a:rect r="r" b="b" t="t" l="l"/>
                <a:pathLst>
                  <a:path h="803802" w="1852751">
                    <a:moveTo>
                      <a:pt x="56127" y="0"/>
                    </a:moveTo>
                    <a:lnTo>
                      <a:pt x="1796624" y="0"/>
                    </a:lnTo>
                    <a:cubicBezTo>
                      <a:pt x="1827622" y="0"/>
                      <a:pt x="1852751" y="25129"/>
                      <a:pt x="1852751" y="56127"/>
                    </a:cubicBezTo>
                    <a:lnTo>
                      <a:pt x="1852751" y="747674"/>
                    </a:lnTo>
                    <a:cubicBezTo>
                      <a:pt x="1852751" y="778672"/>
                      <a:pt x="1827622" y="803802"/>
                      <a:pt x="1796624" y="803802"/>
                    </a:cubicBezTo>
                    <a:lnTo>
                      <a:pt x="56127" y="803802"/>
                    </a:lnTo>
                    <a:cubicBezTo>
                      <a:pt x="25129" y="803802"/>
                      <a:pt x="0" y="778672"/>
                      <a:pt x="0" y="747674"/>
                    </a:cubicBezTo>
                    <a:lnTo>
                      <a:pt x="0" y="56127"/>
                    </a:lnTo>
                    <a:cubicBezTo>
                      <a:pt x="0" y="25129"/>
                      <a:pt x="25129" y="0"/>
                      <a:pt x="56127" y="0"/>
                    </a:cubicBezTo>
                    <a:close/>
                  </a:path>
                </a:pathLst>
              </a:custGeom>
              <a:solidFill>
                <a:srgbClr val="DDC6A2"/>
              </a:solidFill>
              <a:ln w="38100" cap="rnd">
                <a:solidFill>
                  <a:srgbClr val="000000"/>
                </a:solidFill>
                <a:prstDash val="lgDash"/>
                <a:round/>
              </a:ln>
            </p:spPr>
          </p:sp>
          <p:sp>
            <p:nvSpPr>
              <p:cNvPr name="TextBox 39" id="3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0" y="3511607"/>
              <a:ext cx="2396168" cy="2396168"/>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43" id="43"/>
            <p:cNvSpPr txBox="true"/>
            <p:nvPr/>
          </p:nvSpPr>
          <p:spPr>
            <a:xfrm rot="0">
              <a:off x="228340" y="3954913"/>
              <a:ext cx="1906007" cy="1630012"/>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06</a:t>
              </a:r>
            </a:p>
          </p:txBody>
        </p:sp>
        <p:sp>
          <p:nvSpPr>
            <p:cNvPr name="TextBox 44" id="44"/>
            <p:cNvSpPr txBox="true"/>
            <p:nvPr/>
          </p:nvSpPr>
          <p:spPr>
            <a:xfrm rot="0">
              <a:off x="2532047" y="3018691"/>
              <a:ext cx="7342926" cy="3468857"/>
            </a:xfrm>
            <a:prstGeom prst="rect">
              <a:avLst/>
            </a:prstGeom>
          </p:spPr>
          <p:txBody>
            <a:bodyPr anchor="t" rtlCol="false" tIns="0" lIns="0" bIns="0" rIns="0">
              <a:spAutoFit/>
            </a:bodyPr>
            <a:lstStyle/>
            <a:p>
              <a:pPr algn="just">
                <a:lnSpc>
                  <a:spcPts val="3471"/>
                </a:lnSpc>
              </a:pPr>
              <a:r>
                <a:rPr lang="en-US" sz="2479">
                  <a:solidFill>
                    <a:srgbClr val="4B412E"/>
                  </a:solidFill>
                  <a:latin typeface="Quicksand Bold"/>
                </a:rPr>
                <a:t>Tiếp tục đổi mới tổ chức và hoạt động của Chính phủ, chính quyền địa phương; xây dựng nền hành chính nhà nước phục vụ Nhân dân, chuyên nghiệp, pháp quyền, hiện đại, hiệu lực, hiệu quả</a:t>
              </a:r>
            </a:p>
          </p:txBody>
        </p:sp>
        <p:grpSp>
          <p:nvGrpSpPr>
            <p:cNvPr name="Group 45" id="45"/>
            <p:cNvGrpSpPr/>
            <p:nvPr/>
          </p:nvGrpSpPr>
          <p:grpSpPr>
            <a:xfrm rot="0">
              <a:off x="11517608" y="936445"/>
              <a:ext cx="9121440" cy="3003948"/>
              <a:chOff x="0" y="0"/>
              <a:chExt cx="1801766" cy="593372"/>
            </a:xfrm>
          </p:grpSpPr>
          <p:sp>
            <p:nvSpPr>
              <p:cNvPr name="Freeform 46" id="46"/>
              <p:cNvSpPr/>
              <p:nvPr/>
            </p:nvSpPr>
            <p:spPr>
              <a:xfrm flipH="false" flipV="false" rot="0">
                <a:off x="0" y="0"/>
                <a:ext cx="1801766" cy="593372"/>
              </a:xfrm>
              <a:custGeom>
                <a:avLst/>
                <a:gdLst/>
                <a:ahLst/>
                <a:cxnLst/>
                <a:rect r="r" b="b" t="t" l="l"/>
                <a:pathLst>
                  <a:path h="593372" w="1801766">
                    <a:moveTo>
                      <a:pt x="57716" y="0"/>
                    </a:moveTo>
                    <a:lnTo>
                      <a:pt x="1744050" y="0"/>
                    </a:lnTo>
                    <a:cubicBezTo>
                      <a:pt x="1775926" y="0"/>
                      <a:pt x="1801766" y="25840"/>
                      <a:pt x="1801766" y="57716"/>
                    </a:cubicBezTo>
                    <a:lnTo>
                      <a:pt x="1801766" y="535657"/>
                    </a:lnTo>
                    <a:cubicBezTo>
                      <a:pt x="1801766" y="550964"/>
                      <a:pt x="1795685" y="565644"/>
                      <a:pt x="1784861" y="576468"/>
                    </a:cubicBezTo>
                    <a:cubicBezTo>
                      <a:pt x="1774037" y="587292"/>
                      <a:pt x="1759357" y="593372"/>
                      <a:pt x="1744050" y="593372"/>
                    </a:cubicBezTo>
                    <a:lnTo>
                      <a:pt x="57716" y="593372"/>
                    </a:lnTo>
                    <a:cubicBezTo>
                      <a:pt x="25840" y="593372"/>
                      <a:pt x="0" y="567532"/>
                      <a:pt x="0" y="535657"/>
                    </a:cubicBezTo>
                    <a:lnTo>
                      <a:pt x="0" y="57716"/>
                    </a:lnTo>
                    <a:cubicBezTo>
                      <a:pt x="0" y="25840"/>
                      <a:pt x="25840" y="0"/>
                      <a:pt x="57716" y="0"/>
                    </a:cubicBezTo>
                    <a:close/>
                  </a:path>
                </a:pathLst>
              </a:custGeom>
              <a:solidFill>
                <a:srgbClr val="DDC6A2"/>
              </a:solidFill>
              <a:ln w="38100" cap="rnd">
                <a:solidFill>
                  <a:srgbClr val="000000"/>
                </a:solidFill>
                <a:prstDash val="lgDash"/>
                <a:round/>
              </a:ln>
            </p:spPr>
          </p:sp>
          <p:sp>
            <p:nvSpPr>
              <p:cNvPr name="TextBox 47" id="4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48" id="48"/>
            <p:cNvGrpSpPr/>
            <p:nvPr/>
          </p:nvGrpSpPr>
          <p:grpSpPr>
            <a:xfrm rot="0">
              <a:off x="10319524" y="1126869"/>
              <a:ext cx="2396168" cy="2396168"/>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50" id="5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1" id="51"/>
            <p:cNvSpPr txBox="true"/>
            <p:nvPr/>
          </p:nvSpPr>
          <p:spPr>
            <a:xfrm rot="0">
              <a:off x="12868092" y="1222581"/>
              <a:ext cx="7342926" cy="2300457"/>
            </a:xfrm>
            <a:prstGeom prst="rect">
              <a:avLst/>
            </a:prstGeom>
          </p:spPr>
          <p:txBody>
            <a:bodyPr anchor="t" rtlCol="false" tIns="0" lIns="0" bIns="0" rIns="0">
              <a:spAutoFit/>
            </a:bodyPr>
            <a:lstStyle/>
            <a:p>
              <a:pPr algn="just">
                <a:lnSpc>
                  <a:spcPts val="3471"/>
                </a:lnSpc>
              </a:pPr>
              <a:r>
                <a:rPr lang="en-US" sz="2479">
                  <a:solidFill>
                    <a:srgbClr val="4B412E"/>
                  </a:solidFill>
                  <a:latin typeface="Quicksand Bold"/>
                </a:rPr>
                <a:t>Xây dựng nền tư pháp chuyên nghiệp, hiện đại, công bằng, nghiêm minh, liêm chính, phụng sự Tổ quốc, phục vụ Nhân dân</a:t>
              </a:r>
            </a:p>
          </p:txBody>
        </p:sp>
        <p:sp>
          <p:nvSpPr>
            <p:cNvPr name="TextBox 52" id="52"/>
            <p:cNvSpPr txBox="true"/>
            <p:nvPr/>
          </p:nvSpPr>
          <p:spPr>
            <a:xfrm rot="0">
              <a:off x="10473778" y="1577753"/>
              <a:ext cx="1906007" cy="1630012"/>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07</a:t>
              </a:r>
            </a:p>
          </p:txBody>
        </p:sp>
        <p:grpSp>
          <p:nvGrpSpPr>
            <p:cNvPr name="Group 53" id="53"/>
            <p:cNvGrpSpPr/>
            <p:nvPr/>
          </p:nvGrpSpPr>
          <p:grpSpPr>
            <a:xfrm rot="0">
              <a:off x="12089298" y="4478886"/>
              <a:ext cx="9212266" cy="2332668"/>
              <a:chOff x="0" y="0"/>
              <a:chExt cx="1819707" cy="460774"/>
            </a:xfrm>
          </p:grpSpPr>
          <p:sp>
            <p:nvSpPr>
              <p:cNvPr name="Freeform 54" id="54"/>
              <p:cNvSpPr/>
              <p:nvPr/>
            </p:nvSpPr>
            <p:spPr>
              <a:xfrm flipH="false" flipV="false" rot="0">
                <a:off x="0" y="0"/>
                <a:ext cx="1819707" cy="460774"/>
              </a:xfrm>
              <a:custGeom>
                <a:avLst/>
                <a:gdLst/>
                <a:ahLst/>
                <a:cxnLst/>
                <a:rect r="r" b="b" t="t" l="l"/>
                <a:pathLst>
                  <a:path h="460774" w="1819707">
                    <a:moveTo>
                      <a:pt x="57147" y="0"/>
                    </a:moveTo>
                    <a:lnTo>
                      <a:pt x="1762560" y="0"/>
                    </a:lnTo>
                    <a:cubicBezTo>
                      <a:pt x="1794121" y="0"/>
                      <a:pt x="1819707" y="25585"/>
                      <a:pt x="1819707" y="57147"/>
                    </a:cubicBezTo>
                    <a:lnTo>
                      <a:pt x="1819707" y="403627"/>
                    </a:lnTo>
                    <a:cubicBezTo>
                      <a:pt x="1819707" y="418784"/>
                      <a:pt x="1813686" y="433319"/>
                      <a:pt x="1802969" y="444036"/>
                    </a:cubicBezTo>
                    <a:cubicBezTo>
                      <a:pt x="1792252" y="454753"/>
                      <a:pt x="1777716" y="460774"/>
                      <a:pt x="1762560" y="460774"/>
                    </a:cubicBezTo>
                    <a:lnTo>
                      <a:pt x="57147" y="460774"/>
                    </a:lnTo>
                    <a:cubicBezTo>
                      <a:pt x="25585" y="460774"/>
                      <a:pt x="0" y="435189"/>
                      <a:pt x="0" y="403627"/>
                    </a:cubicBezTo>
                    <a:lnTo>
                      <a:pt x="0" y="57147"/>
                    </a:lnTo>
                    <a:cubicBezTo>
                      <a:pt x="0" y="25585"/>
                      <a:pt x="25585" y="0"/>
                      <a:pt x="57147" y="0"/>
                    </a:cubicBezTo>
                    <a:close/>
                  </a:path>
                </a:pathLst>
              </a:custGeom>
              <a:solidFill>
                <a:srgbClr val="DDC6A2"/>
              </a:solidFill>
              <a:ln w="38100" cap="rnd">
                <a:solidFill>
                  <a:srgbClr val="000000"/>
                </a:solidFill>
                <a:prstDash val="lgDash"/>
                <a:round/>
              </a:ln>
            </p:spPr>
          </p:sp>
          <p:sp>
            <p:nvSpPr>
              <p:cNvPr name="TextBox 55" id="5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56" id="56"/>
            <p:cNvGrpSpPr/>
            <p:nvPr/>
          </p:nvGrpSpPr>
          <p:grpSpPr>
            <a:xfrm rot="0">
              <a:off x="10891214" y="4415386"/>
              <a:ext cx="2396168" cy="2396168"/>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58" id="5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9" id="59"/>
            <p:cNvSpPr txBox="true"/>
            <p:nvPr/>
          </p:nvSpPr>
          <p:spPr>
            <a:xfrm rot="0">
              <a:off x="11136295" y="4872719"/>
              <a:ext cx="1906007" cy="1630012"/>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08</a:t>
              </a:r>
            </a:p>
          </p:txBody>
        </p:sp>
        <p:sp>
          <p:nvSpPr>
            <p:cNvPr name="TextBox 60" id="60"/>
            <p:cNvSpPr txBox="true"/>
            <p:nvPr/>
          </p:nvSpPr>
          <p:spPr>
            <a:xfrm rot="0">
              <a:off x="13530609" y="4772447"/>
              <a:ext cx="7342926" cy="1716257"/>
            </a:xfrm>
            <a:prstGeom prst="rect">
              <a:avLst/>
            </a:prstGeom>
          </p:spPr>
          <p:txBody>
            <a:bodyPr anchor="t" rtlCol="false" tIns="0" lIns="0" bIns="0" rIns="0">
              <a:spAutoFit/>
            </a:bodyPr>
            <a:lstStyle/>
            <a:p>
              <a:pPr algn="just">
                <a:lnSpc>
                  <a:spcPts val="3471"/>
                </a:lnSpc>
              </a:pPr>
              <a:r>
                <a:rPr lang="en-US" sz="2479">
                  <a:solidFill>
                    <a:srgbClr val="4B412E"/>
                  </a:solidFill>
                  <a:latin typeface="Quicksand Bold"/>
                </a:rPr>
                <a:t>Hoàn thiện cơ chế kiểm soát quyền lực nhà nước; đẩy mạnh phòng, chống tham nhũng, tiêu cực</a:t>
              </a: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2288202" y="974793"/>
            <a:ext cx="13342630" cy="1795190"/>
          </a:xfrm>
          <a:custGeom>
            <a:avLst/>
            <a:gdLst/>
            <a:ahLst/>
            <a:cxnLst/>
            <a:rect r="r" b="b" t="t" l="l"/>
            <a:pathLst>
              <a:path h="1795190" w="13342630">
                <a:moveTo>
                  <a:pt x="0" y="0"/>
                </a:moveTo>
                <a:lnTo>
                  <a:pt x="13342630" y="0"/>
                </a:lnTo>
                <a:lnTo>
                  <a:pt x="13342630" y="1795190"/>
                </a:lnTo>
                <a:lnTo>
                  <a:pt x="0" y="1795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2748799" y="4785426"/>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sp>
        <p:nvSpPr>
          <p:cNvPr name="TextBox 21" id="21"/>
          <p:cNvSpPr txBox="true"/>
          <p:nvPr/>
        </p:nvSpPr>
        <p:spPr>
          <a:xfrm rot="0">
            <a:off x="2748799" y="7175211"/>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sp>
        <p:nvSpPr>
          <p:cNvPr name="Freeform 22" id="22"/>
          <p:cNvSpPr/>
          <p:nvPr/>
        </p:nvSpPr>
        <p:spPr>
          <a:xfrm flipH="false" flipV="false" rot="0">
            <a:off x="15314973" y="1701348"/>
            <a:ext cx="952222" cy="1101972"/>
          </a:xfrm>
          <a:custGeom>
            <a:avLst/>
            <a:gdLst/>
            <a:ahLst/>
            <a:cxnLst/>
            <a:rect r="r" b="b" t="t" l="l"/>
            <a:pathLst>
              <a:path h="1101972" w="952222">
                <a:moveTo>
                  <a:pt x="0" y="0"/>
                </a:moveTo>
                <a:lnTo>
                  <a:pt x="952222" y="0"/>
                </a:lnTo>
                <a:lnTo>
                  <a:pt x="952222" y="1101972"/>
                </a:lnTo>
                <a:lnTo>
                  <a:pt x="0" y="11019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603814">
            <a:off x="15440255" y="8483798"/>
            <a:ext cx="2357185" cy="1641458"/>
          </a:xfrm>
          <a:custGeom>
            <a:avLst/>
            <a:gdLst/>
            <a:ahLst/>
            <a:cxnLst/>
            <a:rect r="r" b="b" t="t" l="l"/>
            <a:pathLst>
              <a:path h="1641458" w="2357185">
                <a:moveTo>
                  <a:pt x="0" y="0"/>
                </a:moveTo>
                <a:lnTo>
                  <a:pt x="2357185" y="0"/>
                </a:lnTo>
                <a:lnTo>
                  <a:pt x="2357185" y="1641458"/>
                </a:lnTo>
                <a:lnTo>
                  <a:pt x="0" y="16414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1346298" y="1659764"/>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5" id="25"/>
          <p:cNvSpPr/>
          <p:nvPr/>
        </p:nvSpPr>
        <p:spPr>
          <a:xfrm flipH="false" flipV="false" rot="0">
            <a:off x="2337117" y="1183514"/>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6" id="26"/>
          <p:cNvSpPr txBox="true"/>
          <p:nvPr/>
        </p:nvSpPr>
        <p:spPr>
          <a:xfrm rot="0">
            <a:off x="3291009" y="1193838"/>
            <a:ext cx="11757672" cy="1237615"/>
          </a:xfrm>
          <a:prstGeom prst="rect">
            <a:avLst/>
          </a:prstGeom>
        </p:spPr>
        <p:txBody>
          <a:bodyPr anchor="t" rtlCol="false" tIns="0" lIns="0" bIns="0" rIns="0">
            <a:spAutoFit/>
          </a:bodyPr>
          <a:lstStyle/>
          <a:p>
            <a:pPr algn="ctr">
              <a:lnSpc>
                <a:spcPts val="4879"/>
              </a:lnSpc>
            </a:pPr>
            <a:r>
              <a:rPr lang="en-US" sz="3999">
                <a:solidFill>
                  <a:srgbClr val="494949"/>
                </a:solidFill>
                <a:latin typeface="Quicksand Bold"/>
              </a:rPr>
              <a:t> Phương hướng xây dựng Nhà nước pháp quyền XHCN của Đảng Cộng sản Việt Nam hiện nay</a:t>
            </a:r>
          </a:p>
        </p:txBody>
      </p:sp>
      <p:sp>
        <p:nvSpPr>
          <p:cNvPr name="TextBox 27" id="27"/>
          <p:cNvSpPr txBox="true"/>
          <p:nvPr/>
        </p:nvSpPr>
        <p:spPr>
          <a:xfrm rot="0">
            <a:off x="2793828" y="6869960"/>
            <a:ext cx="3278359" cy="417830"/>
          </a:xfrm>
          <a:prstGeom prst="rect">
            <a:avLst/>
          </a:prstGeom>
        </p:spPr>
        <p:txBody>
          <a:bodyPr anchor="t" rtlCol="false" tIns="0" lIns="0" bIns="0" rIns="0">
            <a:spAutoFit/>
          </a:bodyPr>
          <a:lstStyle/>
          <a:p>
            <a:pPr algn="ctr">
              <a:lnSpc>
                <a:spcPts val="3010"/>
              </a:lnSpc>
            </a:pPr>
            <a:r>
              <a:rPr lang="en-US" sz="3500">
                <a:solidFill>
                  <a:srgbClr val="FFFFFF"/>
                </a:solidFill>
                <a:latin typeface="Quicksand Medium"/>
              </a:rPr>
              <a:t>Task Name</a:t>
            </a:r>
          </a:p>
        </p:txBody>
      </p:sp>
      <p:grpSp>
        <p:nvGrpSpPr>
          <p:cNvPr name="Group 28" id="28"/>
          <p:cNvGrpSpPr/>
          <p:nvPr/>
        </p:nvGrpSpPr>
        <p:grpSpPr>
          <a:xfrm rot="0">
            <a:off x="2509825" y="3048418"/>
            <a:ext cx="7034665" cy="2746099"/>
            <a:chOff x="0" y="0"/>
            <a:chExt cx="1852751" cy="723252"/>
          </a:xfrm>
        </p:grpSpPr>
        <p:sp>
          <p:nvSpPr>
            <p:cNvPr name="Freeform 29" id="29"/>
            <p:cNvSpPr/>
            <p:nvPr/>
          </p:nvSpPr>
          <p:spPr>
            <a:xfrm flipH="false" flipV="false" rot="0">
              <a:off x="0" y="0"/>
              <a:ext cx="1852751" cy="723252"/>
            </a:xfrm>
            <a:custGeom>
              <a:avLst/>
              <a:gdLst/>
              <a:ahLst/>
              <a:cxnLst/>
              <a:rect r="r" b="b" t="t" l="l"/>
              <a:pathLst>
                <a:path h="723252" w="1852751">
                  <a:moveTo>
                    <a:pt x="56127" y="0"/>
                  </a:moveTo>
                  <a:lnTo>
                    <a:pt x="1796624" y="0"/>
                  </a:lnTo>
                  <a:cubicBezTo>
                    <a:pt x="1827622" y="0"/>
                    <a:pt x="1852751" y="25129"/>
                    <a:pt x="1852751" y="56127"/>
                  </a:cubicBezTo>
                  <a:lnTo>
                    <a:pt x="1852751" y="667125"/>
                  </a:lnTo>
                  <a:cubicBezTo>
                    <a:pt x="1852751" y="698123"/>
                    <a:pt x="1827622" y="723252"/>
                    <a:pt x="1796624" y="723252"/>
                  </a:cubicBezTo>
                  <a:lnTo>
                    <a:pt x="56127" y="723252"/>
                  </a:lnTo>
                  <a:cubicBezTo>
                    <a:pt x="25129" y="723252"/>
                    <a:pt x="0" y="698123"/>
                    <a:pt x="0" y="667125"/>
                  </a:cubicBezTo>
                  <a:lnTo>
                    <a:pt x="0" y="56127"/>
                  </a:lnTo>
                  <a:cubicBezTo>
                    <a:pt x="0" y="25129"/>
                    <a:pt x="25129" y="0"/>
                    <a:pt x="56127" y="0"/>
                  </a:cubicBezTo>
                  <a:close/>
                </a:path>
              </a:pathLst>
            </a:custGeom>
            <a:solidFill>
              <a:srgbClr val="DDC6A2"/>
            </a:solidFill>
            <a:ln w="38100" cap="rnd">
              <a:solidFill>
                <a:srgbClr val="000000"/>
              </a:solidFill>
              <a:prstDash val="lgDash"/>
              <a:round/>
            </a:ln>
          </p:spPr>
        </p:sp>
        <p:sp>
          <p:nvSpPr>
            <p:cNvPr name="TextBox 30" id="3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493883" y="3502091"/>
            <a:ext cx="1797126" cy="1797126"/>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1677694" y="3867282"/>
            <a:ext cx="1429505" cy="1205840"/>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09</a:t>
            </a:r>
          </a:p>
        </p:txBody>
      </p:sp>
      <p:sp>
        <p:nvSpPr>
          <p:cNvPr name="TextBox 35" id="35"/>
          <p:cNvSpPr txBox="true"/>
          <p:nvPr/>
        </p:nvSpPr>
        <p:spPr>
          <a:xfrm rot="0">
            <a:off x="3327936" y="3292182"/>
            <a:ext cx="5774822" cy="2175399"/>
          </a:xfrm>
          <a:prstGeom prst="rect">
            <a:avLst/>
          </a:prstGeom>
        </p:spPr>
        <p:txBody>
          <a:bodyPr anchor="t" rtlCol="false" tIns="0" lIns="0" bIns="0" rIns="0">
            <a:spAutoFit/>
          </a:bodyPr>
          <a:lstStyle/>
          <a:p>
            <a:pPr algn="just">
              <a:lnSpc>
                <a:spcPts val="3471"/>
              </a:lnSpc>
            </a:pPr>
            <a:r>
              <a:rPr lang="en-US" sz="2479">
                <a:solidFill>
                  <a:srgbClr val="4B412E"/>
                </a:solidFill>
                <a:latin typeface="Quicksand Bold"/>
              </a:rPr>
              <a:t>Tăng cường, chủ động hội nhập quốc tế đáp ứng yêu cầu xây dựng, hoàn thiện Nhà nước pháp quyền xã hội chủ nghĩa Việt Nam, xây dựng và bảo vệ Tổ quốc trong tình hình mới</a:t>
            </a:r>
          </a:p>
        </p:txBody>
      </p:sp>
      <p:grpSp>
        <p:nvGrpSpPr>
          <p:cNvPr name="Group 36" id="36"/>
          <p:cNvGrpSpPr/>
          <p:nvPr/>
        </p:nvGrpSpPr>
        <p:grpSpPr>
          <a:xfrm rot="0">
            <a:off x="9102758" y="6037405"/>
            <a:ext cx="6841080" cy="2684311"/>
            <a:chOff x="0" y="0"/>
            <a:chExt cx="1801766" cy="706979"/>
          </a:xfrm>
        </p:grpSpPr>
        <p:sp>
          <p:nvSpPr>
            <p:cNvPr name="Freeform 37" id="37"/>
            <p:cNvSpPr/>
            <p:nvPr/>
          </p:nvSpPr>
          <p:spPr>
            <a:xfrm flipH="false" flipV="false" rot="0">
              <a:off x="0" y="0"/>
              <a:ext cx="1801766" cy="706979"/>
            </a:xfrm>
            <a:custGeom>
              <a:avLst/>
              <a:gdLst/>
              <a:ahLst/>
              <a:cxnLst/>
              <a:rect r="r" b="b" t="t" l="l"/>
              <a:pathLst>
                <a:path h="706979" w="1801766">
                  <a:moveTo>
                    <a:pt x="57716" y="0"/>
                  </a:moveTo>
                  <a:lnTo>
                    <a:pt x="1744050" y="0"/>
                  </a:lnTo>
                  <a:cubicBezTo>
                    <a:pt x="1775926" y="0"/>
                    <a:pt x="1801766" y="25840"/>
                    <a:pt x="1801766" y="57716"/>
                  </a:cubicBezTo>
                  <a:lnTo>
                    <a:pt x="1801766" y="649263"/>
                  </a:lnTo>
                  <a:cubicBezTo>
                    <a:pt x="1801766" y="681139"/>
                    <a:pt x="1775926" y="706979"/>
                    <a:pt x="1744050" y="706979"/>
                  </a:cubicBezTo>
                  <a:lnTo>
                    <a:pt x="57716" y="706979"/>
                  </a:lnTo>
                  <a:cubicBezTo>
                    <a:pt x="25840" y="706979"/>
                    <a:pt x="0" y="681139"/>
                    <a:pt x="0" y="649263"/>
                  </a:cubicBezTo>
                  <a:lnTo>
                    <a:pt x="0" y="57716"/>
                  </a:lnTo>
                  <a:cubicBezTo>
                    <a:pt x="0" y="25840"/>
                    <a:pt x="25840" y="0"/>
                    <a:pt x="57716" y="0"/>
                  </a:cubicBezTo>
                  <a:close/>
                </a:path>
              </a:pathLst>
            </a:custGeom>
            <a:solidFill>
              <a:srgbClr val="DDC6A2"/>
            </a:solidFill>
            <a:ln w="38100" cap="rnd">
              <a:solidFill>
                <a:srgbClr val="000000"/>
              </a:solidFill>
              <a:prstDash val="lgDash"/>
              <a:round/>
            </a:ln>
          </p:spPr>
        </p:sp>
        <p:sp>
          <p:nvSpPr>
            <p:cNvPr name="TextBox 38" id="3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7977809" y="6428413"/>
            <a:ext cx="1797126" cy="179712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41" id="4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9819965" y="6268049"/>
            <a:ext cx="5810867" cy="2175399"/>
          </a:xfrm>
          <a:prstGeom prst="rect">
            <a:avLst/>
          </a:prstGeom>
        </p:spPr>
        <p:txBody>
          <a:bodyPr anchor="t" rtlCol="false" tIns="0" lIns="0" bIns="0" rIns="0">
            <a:spAutoFit/>
          </a:bodyPr>
          <a:lstStyle/>
          <a:p>
            <a:pPr algn="just">
              <a:lnSpc>
                <a:spcPts val="3471"/>
              </a:lnSpc>
            </a:pPr>
            <a:r>
              <a:rPr lang="en-US" sz="2479">
                <a:solidFill>
                  <a:srgbClr val="4B412E"/>
                </a:solidFill>
                <a:latin typeface="Quicksand Bold"/>
              </a:rPr>
              <a:t>Tăng cường sự lãnh đạo của Đảng, phát huy vai trò của Mặt trận Tổ quốc Việt Nam và nhân dân trong xây dựng, hoàn thiện Nhà nước pháp quyền xã hội chủ nghĩa Việt Nam</a:t>
            </a:r>
          </a:p>
        </p:txBody>
      </p:sp>
      <p:sp>
        <p:nvSpPr>
          <p:cNvPr name="TextBox 43" id="43"/>
          <p:cNvSpPr txBox="true"/>
          <p:nvPr/>
        </p:nvSpPr>
        <p:spPr>
          <a:xfrm rot="0">
            <a:off x="8161620" y="6770830"/>
            <a:ext cx="1429505" cy="1205840"/>
          </a:xfrm>
          <a:prstGeom prst="rect">
            <a:avLst/>
          </a:prstGeom>
        </p:spPr>
        <p:txBody>
          <a:bodyPr anchor="t" rtlCol="false" tIns="0" lIns="0" bIns="0" rIns="0">
            <a:spAutoFit/>
          </a:bodyPr>
          <a:lstStyle/>
          <a:p>
            <a:pPr algn="ctr">
              <a:lnSpc>
                <a:spcPts val="8941"/>
              </a:lnSpc>
            </a:pPr>
            <a:r>
              <a:rPr lang="en-US" sz="8128">
                <a:solidFill>
                  <a:srgbClr val="FFFFFF"/>
                </a:solidFill>
                <a:latin typeface="More Sugar Thin"/>
              </a:rPr>
              <a:t>10</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83277" y="-285750"/>
            <a:ext cx="3086100" cy="13632873"/>
            <a:chOff x="0" y="0"/>
            <a:chExt cx="812800" cy="3590551"/>
          </a:xfrm>
        </p:grpSpPr>
        <p:sp>
          <p:nvSpPr>
            <p:cNvPr name="Freeform 5" id="5"/>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884218" y="-285750"/>
            <a:ext cx="3086100" cy="13347123"/>
            <a:chOff x="0" y="0"/>
            <a:chExt cx="812800" cy="3515292"/>
          </a:xfrm>
        </p:grpSpPr>
        <p:sp>
          <p:nvSpPr>
            <p:cNvPr name="Freeform 8" id="8"/>
            <p:cNvSpPr/>
            <p:nvPr/>
          </p:nvSpPr>
          <p:spPr>
            <a:xfrm flipH="false" flipV="false" rot="0">
              <a:off x="0" y="0"/>
              <a:ext cx="812800" cy="3515292"/>
            </a:xfrm>
            <a:custGeom>
              <a:avLst/>
              <a:gdLst/>
              <a:ahLst/>
              <a:cxnLst/>
              <a:rect r="r" b="b" t="t" l="l"/>
              <a:pathLst>
                <a:path h="3515292" w="812800">
                  <a:moveTo>
                    <a:pt x="0" y="0"/>
                  </a:moveTo>
                  <a:lnTo>
                    <a:pt x="812800" y="0"/>
                  </a:lnTo>
                  <a:lnTo>
                    <a:pt x="812800" y="3515292"/>
                  </a:lnTo>
                  <a:lnTo>
                    <a:pt x="0" y="3515292"/>
                  </a:lnTo>
                  <a:close/>
                </a:path>
              </a:pathLst>
            </a:custGeom>
            <a:solidFill>
              <a:srgbClr val="7B6C52"/>
            </a:solidFill>
            <a:ln w="38100" cap="sq">
              <a:solidFill>
                <a:srgbClr val="4B412E"/>
              </a:solidFill>
              <a:prstDash val="solid"/>
              <a:miter/>
            </a:ln>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2353279">
            <a:off x="6486601" y="2352389"/>
            <a:ext cx="1405257" cy="892338"/>
          </a:xfrm>
          <a:custGeom>
            <a:avLst/>
            <a:gdLst/>
            <a:ahLst/>
            <a:cxnLst/>
            <a:rect r="r" b="b" t="t" l="l"/>
            <a:pathLst>
              <a:path h="892338" w="1405257">
                <a:moveTo>
                  <a:pt x="0" y="0"/>
                </a:moveTo>
                <a:lnTo>
                  <a:pt x="1405256" y="0"/>
                </a:lnTo>
                <a:lnTo>
                  <a:pt x="1405256" y="892338"/>
                </a:lnTo>
                <a:lnTo>
                  <a:pt x="0" y="8923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2378240" y="1257662"/>
            <a:ext cx="15295418" cy="7387459"/>
            <a:chOff x="0" y="0"/>
            <a:chExt cx="4028423" cy="1945668"/>
          </a:xfrm>
        </p:grpSpPr>
        <p:sp>
          <p:nvSpPr>
            <p:cNvPr name="Freeform 12" id="12"/>
            <p:cNvSpPr/>
            <p:nvPr/>
          </p:nvSpPr>
          <p:spPr>
            <a:xfrm flipH="false" flipV="false" rot="0">
              <a:off x="0" y="0"/>
              <a:ext cx="4028423" cy="1945668"/>
            </a:xfrm>
            <a:custGeom>
              <a:avLst/>
              <a:gdLst/>
              <a:ahLst/>
              <a:cxnLst/>
              <a:rect r="r" b="b" t="t" l="l"/>
              <a:pathLst>
                <a:path h="1945668" w="4028423">
                  <a:moveTo>
                    <a:pt x="0" y="0"/>
                  </a:moveTo>
                  <a:lnTo>
                    <a:pt x="4028423" y="0"/>
                  </a:lnTo>
                  <a:lnTo>
                    <a:pt x="4028423" y="1945668"/>
                  </a:lnTo>
                  <a:lnTo>
                    <a:pt x="0" y="1945668"/>
                  </a:lnTo>
                  <a:close/>
                </a:path>
              </a:pathLst>
            </a:custGeom>
            <a:solidFill>
              <a:srgbClr val="FFFFFF"/>
            </a:solidFill>
          </p:spPr>
        </p:sp>
        <p:sp>
          <p:nvSpPr>
            <p:cNvPr name="TextBox 13" id="13"/>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201882" y="4061000"/>
            <a:ext cx="16270829" cy="1912557"/>
          </a:xfrm>
          <a:prstGeom prst="rect">
            <a:avLst/>
          </a:prstGeom>
        </p:spPr>
        <p:txBody>
          <a:bodyPr anchor="t" rtlCol="false" tIns="0" lIns="0" bIns="0" rIns="0">
            <a:spAutoFit/>
          </a:bodyPr>
          <a:lstStyle/>
          <a:p>
            <a:pPr algn="ctr">
              <a:lnSpc>
                <a:spcPts val="14679"/>
              </a:lnSpc>
            </a:pPr>
            <a:r>
              <a:rPr lang="en-US" sz="13345">
                <a:solidFill>
                  <a:srgbClr val="494949"/>
                </a:solidFill>
                <a:latin typeface="More Sugar Thin"/>
              </a:rPr>
              <a:t>THANK YOU</a:t>
            </a:r>
          </a:p>
        </p:txBody>
      </p:sp>
      <p:sp>
        <p:nvSpPr>
          <p:cNvPr name="AutoShape 15" id="15"/>
          <p:cNvSpPr/>
          <p:nvPr/>
        </p:nvSpPr>
        <p:spPr>
          <a:xfrm>
            <a:off x="2635133" y="2013385"/>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2635133" y="2798558"/>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2635133" y="5937825"/>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2635133" y="3589542"/>
            <a:ext cx="14781630" cy="23812"/>
          </a:xfrm>
          <a:prstGeom prst="line">
            <a:avLst/>
          </a:prstGeom>
          <a:ln cap="flat" w="9525">
            <a:solidFill>
              <a:srgbClr val="000000"/>
            </a:solidFill>
            <a:prstDash val="solid"/>
            <a:headEnd type="none" len="sm" w="sm"/>
            <a:tailEnd type="none" len="sm" w="sm"/>
          </a:ln>
        </p:spPr>
      </p:sp>
      <p:sp>
        <p:nvSpPr>
          <p:cNvPr name="AutoShape 19" id="19"/>
          <p:cNvSpPr/>
          <p:nvPr/>
        </p:nvSpPr>
        <p:spPr>
          <a:xfrm>
            <a:off x="2635133" y="6733163"/>
            <a:ext cx="14781630" cy="23812"/>
          </a:xfrm>
          <a:prstGeom prst="line">
            <a:avLst/>
          </a:prstGeom>
          <a:ln cap="flat" w="9525">
            <a:solidFill>
              <a:srgbClr val="000000"/>
            </a:solidFill>
            <a:prstDash val="solid"/>
            <a:headEnd type="none" len="sm" w="sm"/>
            <a:tailEnd type="none" len="sm" w="sm"/>
          </a:ln>
        </p:spPr>
      </p:sp>
      <p:sp>
        <p:nvSpPr>
          <p:cNvPr name="AutoShape 20" id="20"/>
          <p:cNvSpPr/>
          <p:nvPr/>
        </p:nvSpPr>
        <p:spPr>
          <a:xfrm>
            <a:off x="2635133" y="7524147"/>
            <a:ext cx="14781630" cy="23812"/>
          </a:xfrm>
          <a:prstGeom prst="line">
            <a:avLst/>
          </a:prstGeom>
          <a:ln cap="flat" w="9525">
            <a:solidFill>
              <a:srgbClr val="000000"/>
            </a:solidFill>
            <a:prstDash val="solid"/>
            <a:headEnd type="none" len="sm" w="sm"/>
            <a:tailEnd type="none" len="sm" w="sm"/>
          </a:ln>
        </p:spPr>
      </p:sp>
      <p:sp>
        <p:nvSpPr>
          <p:cNvPr name="Freeform 21" id="21"/>
          <p:cNvSpPr/>
          <p:nvPr/>
        </p:nvSpPr>
        <p:spPr>
          <a:xfrm flipH="false" flipV="false" rot="702776">
            <a:off x="14436746" y="2867266"/>
            <a:ext cx="1200907" cy="1389766"/>
          </a:xfrm>
          <a:custGeom>
            <a:avLst/>
            <a:gdLst/>
            <a:ahLst/>
            <a:cxnLst/>
            <a:rect r="r" b="b" t="t" l="l"/>
            <a:pathLst>
              <a:path h="1389766" w="1200907">
                <a:moveTo>
                  <a:pt x="0" y="0"/>
                </a:moveTo>
                <a:lnTo>
                  <a:pt x="1200907" y="0"/>
                </a:lnTo>
                <a:lnTo>
                  <a:pt x="1200907" y="1389766"/>
                </a:lnTo>
                <a:lnTo>
                  <a:pt x="0" y="13897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6362776" y="5419588"/>
            <a:ext cx="6571011" cy="1111098"/>
          </a:xfrm>
          <a:custGeom>
            <a:avLst/>
            <a:gdLst/>
            <a:ahLst/>
            <a:cxnLst/>
            <a:rect r="r" b="b" t="t" l="l"/>
            <a:pathLst>
              <a:path h="1111098" w="6571011">
                <a:moveTo>
                  <a:pt x="0" y="0"/>
                </a:moveTo>
                <a:lnTo>
                  <a:pt x="6571011" y="0"/>
                </a:lnTo>
                <a:lnTo>
                  <a:pt x="6571011" y="1111098"/>
                </a:lnTo>
                <a:lnTo>
                  <a:pt x="0" y="11110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880583">
            <a:off x="4121833" y="1449895"/>
            <a:ext cx="834325" cy="1150792"/>
          </a:xfrm>
          <a:custGeom>
            <a:avLst/>
            <a:gdLst/>
            <a:ahLst/>
            <a:cxnLst/>
            <a:rect r="r" b="b" t="t" l="l"/>
            <a:pathLst>
              <a:path h="1150792" w="834325">
                <a:moveTo>
                  <a:pt x="0" y="0"/>
                </a:moveTo>
                <a:lnTo>
                  <a:pt x="834324" y="0"/>
                </a:lnTo>
                <a:lnTo>
                  <a:pt x="834324" y="1150792"/>
                </a:lnTo>
                <a:lnTo>
                  <a:pt x="0" y="1150792"/>
                </a:lnTo>
                <a:lnTo>
                  <a:pt x="0" y="0"/>
                </a:lnTo>
                <a:close/>
              </a:path>
            </a:pathLst>
          </a:custGeom>
          <a:blipFill>
            <a:blip r:embed="rId12"/>
            <a:stretch>
              <a:fillRect l="0" t="0" r="0" b="0"/>
            </a:stretch>
          </a:blipFill>
        </p:spPr>
      </p:sp>
      <p:sp>
        <p:nvSpPr>
          <p:cNvPr name="Freeform 24" id="24"/>
          <p:cNvSpPr/>
          <p:nvPr/>
        </p:nvSpPr>
        <p:spPr>
          <a:xfrm flipH="false" flipV="false" rot="-9112959">
            <a:off x="8387176" y="3108049"/>
            <a:ext cx="1900240" cy="1687240"/>
          </a:xfrm>
          <a:custGeom>
            <a:avLst/>
            <a:gdLst/>
            <a:ahLst/>
            <a:cxnLst/>
            <a:rect r="r" b="b" t="t" l="l"/>
            <a:pathLst>
              <a:path h="1687240" w="1900240">
                <a:moveTo>
                  <a:pt x="0" y="0"/>
                </a:moveTo>
                <a:lnTo>
                  <a:pt x="1900240" y="0"/>
                </a:lnTo>
                <a:lnTo>
                  <a:pt x="1900240" y="1687240"/>
                </a:lnTo>
                <a:lnTo>
                  <a:pt x="0" y="1687240"/>
                </a:lnTo>
                <a:lnTo>
                  <a:pt x="0" y="0"/>
                </a:lnTo>
                <a:close/>
              </a:path>
            </a:pathLst>
          </a:custGeom>
          <a:blipFill>
            <a:blip r:embed="rId13">
              <a:extLst>
                <a:ext uri="{96DAC541-7B7A-43D3-8B79-37D633B846F1}">
                  <asvg:svgBlip xmlns:asvg="http://schemas.microsoft.com/office/drawing/2016/SVG/main" r:embed="rId14"/>
                </a:ext>
              </a:extLst>
            </a:blip>
            <a:stretch>
              <a:fillRect l="-48134" t="-113225" r="0" b="0"/>
            </a:stretch>
          </a:blipFill>
        </p:spPr>
      </p:sp>
      <p:sp>
        <p:nvSpPr>
          <p:cNvPr name="Freeform 25" id="25"/>
          <p:cNvSpPr/>
          <p:nvPr/>
        </p:nvSpPr>
        <p:spPr>
          <a:xfrm flipH="false" flipV="false" rot="1651961">
            <a:off x="15112614" y="6378946"/>
            <a:ext cx="4293373" cy="4532351"/>
          </a:xfrm>
          <a:custGeom>
            <a:avLst/>
            <a:gdLst/>
            <a:ahLst/>
            <a:cxnLst/>
            <a:rect r="r" b="b" t="t" l="l"/>
            <a:pathLst>
              <a:path h="4532351" w="4293373">
                <a:moveTo>
                  <a:pt x="0" y="0"/>
                </a:moveTo>
                <a:lnTo>
                  <a:pt x="4293372" y="0"/>
                </a:lnTo>
                <a:lnTo>
                  <a:pt x="4293372" y="4532351"/>
                </a:lnTo>
                <a:lnTo>
                  <a:pt x="0" y="453235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5555191" cy="8816209"/>
            <a:chOff x="0" y="0"/>
            <a:chExt cx="4096840" cy="2321965"/>
          </a:xfrm>
        </p:grpSpPr>
        <p:sp>
          <p:nvSpPr>
            <p:cNvPr name="Freeform 4" id="4"/>
            <p:cNvSpPr/>
            <p:nvPr/>
          </p:nvSpPr>
          <p:spPr>
            <a:xfrm flipH="false" flipV="false" rot="0">
              <a:off x="0" y="0"/>
              <a:ext cx="4096840" cy="2321965"/>
            </a:xfrm>
            <a:custGeom>
              <a:avLst/>
              <a:gdLst/>
              <a:ahLst/>
              <a:cxnLst/>
              <a:rect r="r" b="b" t="t" l="l"/>
              <a:pathLst>
                <a:path h="2321965" w="4096840">
                  <a:moveTo>
                    <a:pt x="0" y="0"/>
                  </a:moveTo>
                  <a:lnTo>
                    <a:pt x="4096840" y="0"/>
                  </a:lnTo>
                  <a:lnTo>
                    <a:pt x="4096840" y="2321965"/>
                  </a:lnTo>
                  <a:lnTo>
                    <a:pt x="0" y="2321965"/>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7706109" y="-512331"/>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grpSp>
        <p:nvGrpSpPr>
          <p:cNvPr name="Group 19" id="19"/>
          <p:cNvGrpSpPr/>
          <p:nvPr/>
        </p:nvGrpSpPr>
        <p:grpSpPr>
          <a:xfrm rot="0">
            <a:off x="6881344" y="838511"/>
            <a:ext cx="9385851" cy="8246686"/>
            <a:chOff x="0" y="0"/>
            <a:chExt cx="2471994" cy="2171967"/>
          </a:xfrm>
        </p:grpSpPr>
        <p:sp>
          <p:nvSpPr>
            <p:cNvPr name="Freeform 20" id="20"/>
            <p:cNvSpPr/>
            <p:nvPr/>
          </p:nvSpPr>
          <p:spPr>
            <a:xfrm flipH="false" flipV="false" rot="0">
              <a:off x="0" y="0"/>
              <a:ext cx="2471994" cy="2171967"/>
            </a:xfrm>
            <a:custGeom>
              <a:avLst/>
              <a:gdLst/>
              <a:ahLst/>
              <a:cxnLst/>
              <a:rect r="r" b="b" t="t" l="l"/>
              <a:pathLst>
                <a:path h="2171967" w="2471994">
                  <a:moveTo>
                    <a:pt x="42067" y="0"/>
                  </a:moveTo>
                  <a:lnTo>
                    <a:pt x="2429926" y="0"/>
                  </a:lnTo>
                  <a:cubicBezTo>
                    <a:pt x="2441084" y="0"/>
                    <a:pt x="2451783" y="4432"/>
                    <a:pt x="2459673" y="12321"/>
                  </a:cubicBezTo>
                  <a:cubicBezTo>
                    <a:pt x="2467562" y="20210"/>
                    <a:pt x="2471994" y="30910"/>
                    <a:pt x="2471994" y="42067"/>
                  </a:cubicBezTo>
                  <a:lnTo>
                    <a:pt x="2471994" y="2129899"/>
                  </a:lnTo>
                  <a:cubicBezTo>
                    <a:pt x="2471994" y="2153133"/>
                    <a:pt x="2453160" y="2171967"/>
                    <a:pt x="2429926" y="2171967"/>
                  </a:cubicBezTo>
                  <a:lnTo>
                    <a:pt x="42067" y="2171967"/>
                  </a:lnTo>
                  <a:cubicBezTo>
                    <a:pt x="30910" y="2171967"/>
                    <a:pt x="20210" y="2167535"/>
                    <a:pt x="12321" y="2159646"/>
                  </a:cubicBezTo>
                  <a:cubicBezTo>
                    <a:pt x="4432" y="2151756"/>
                    <a:pt x="0" y="2141056"/>
                    <a:pt x="0" y="2129899"/>
                  </a:cubicBezTo>
                  <a:lnTo>
                    <a:pt x="0" y="42067"/>
                  </a:lnTo>
                  <a:cubicBezTo>
                    <a:pt x="0" y="30910"/>
                    <a:pt x="4432" y="20210"/>
                    <a:pt x="12321" y="12321"/>
                  </a:cubicBezTo>
                  <a:cubicBezTo>
                    <a:pt x="20210" y="4432"/>
                    <a:pt x="30910" y="0"/>
                    <a:pt x="42067" y="0"/>
                  </a:cubicBezTo>
                  <a:close/>
                </a:path>
              </a:pathLst>
            </a:custGeom>
            <a:solidFill>
              <a:srgbClr val="DDC6A2"/>
            </a:solidFill>
            <a:ln w="38100" cap="rnd">
              <a:solidFill>
                <a:srgbClr val="000000"/>
              </a:solidFill>
              <a:prstDash val="solid"/>
              <a:round/>
            </a:ln>
          </p:spPr>
        </p:sp>
        <p:sp>
          <p:nvSpPr>
            <p:cNvPr name="TextBox 21" id="21"/>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3344777">
            <a:off x="15404797" y="173145"/>
            <a:ext cx="1620888" cy="1711110"/>
          </a:xfrm>
          <a:custGeom>
            <a:avLst/>
            <a:gdLst/>
            <a:ahLst/>
            <a:cxnLst/>
            <a:rect r="r" b="b" t="t" l="l"/>
            <a:pathLst>
              <a:path h="1711110" w="1620888">
                <a:moveTo>
                  <a:pt x="0" y="0"/>
                </a:moveTo>
                <a:lnTo>
                  <a:pt x="1620888" y="0"/>
                </a:lnTo>
                <a:lnTo>
                  <a:pt x="1620888" y="1711110"/>
                </a:lnTo>
                <a:lnTo>
                  <a:pt x="0" y="17111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5292471" y="1248911"/>
            <a:ext cx="952222" cy="1101972"/>
          </a:xfrm>
          <a:custGeom>
            <a:avLst/>
            <a:gdLst/>
            <a:ahLst/>
            <a:cxnLst/>
            <a:rect r="r" b="b" t="t" l="l"/>
            <a:pathLst>
              <a:path h="1101972" w="952222">
                <a:moveTo>
                  <a:pt x="0" y="0"/>
                </a:moveTo>
                <a:lnTo>
                  <a:pt x="952222" y="0"/>
                </a:lnTo>
                <a:lnTo>
                  <a:pt x="952222" y="1101972"/>
                </a:lnTo>
                <a:lnTo>
                  <a:pt x="0" y="11019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4061095" y="335789"/>
            <a:ext cx="990819" cy="1005444"/>
          </a:xfrm>
          <a:custGeom>
            <a:avLst/>
            <a:gdLst/>
            <a:ahLst/>
            <a:cxnLst/>
            <a:rect r="r" b="b" t="t" l="l"/>
            <a:pathLst>
              <a:path h="1005444" w="990819">
                <a:moveTo>
                  <a:pt x="0" y="0"/>
                </a:moveTo>
                <a:lnTo>
                  <a:pt x="990819" y="0"/>
                </a:lnTo>
                <a:lnTo>
                  <a:pt x="990819" y="1005444"/>
                </a:lnTo>
                <a:lnTo>
                  <a:pt x="0" y="10054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669576" y="8221781"/>
            <a:ext cx="5469735" cy="924882"/>
          </a:xfrm>
          <a:custGeom>
            <a:avLst/>
            <a:gdLst/>
            <a:ahLst/>
            <a:cxnLst/>
            <a:rect r="r" b="b" t="t" l="l"/>
            <a:pathLst>
              <a:path h="924882" w="5469735">
                <a:moveTo>
                  <a:pt x="0" y="0"/>
                </a:moveTo>
                <a:lnTo>
                  <a:pt x="5469735" y="0"/>
                </a:lnTo>
                <a:lnTo>
                  <a:pt x="5469735" y="924883"/>
                </a:lnTo>
                <a:lnTo>
                  <a:pt x="0" y="92488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6" id="26"/>
          <p:cNvSpPr/>
          <p:nvPr/>
        </p:nvSpPr>
        <p:spPr>
          <a:xfrm flipH="false" flipV="false" rot="5043298">
            <a:off x="15513670" y="8184585"/>
            <a:ext cx="1507050" cy="1329972"/>
          </a:xfrm>
          <a:custGeom>
            <a:avLst/>
            <a:gdLst/>
            <a:ahLst/>
            <a:cxnLst/>
            <a:rect r="r" b="b" t="t" l="l"/>
            <a:pathLst>
              <a:path h="1329972" w="1507050">
                <a:moveTo>
                  <a:pt x="0" y="0"/>
                </a:moveTo>
                <a:lnTo>
                  <a:pt x="1507051" y="0"/>
                </a:lnTo>
                <a:lnTo>
                  <a:pt x="1507051" y="1329972"/>
                </a:lnTo>
                <a:lnTo>
                  <a:pt x="0" y="1329972"/>
                </a:lnTo>
                <a:lnTo>
                  <a:pt x="0" y="0"/>
                </a:lnTo>
                <a:close/>
              </a:path>
            </a:pathLst>
          </a:custGeom>
          <a:blipFill>
            <a:blip r:embed="rId14"/>
            <a:stretch>
              <a:fillRect l="0" t="0" r="0" b="0"/>
            </a:stretch>
          </a:blipFill>
        </p:spPr>
      </p:sp>
      <p:sp>
        <p:nvSpPr>
          <p:cNvPr name="Freeform 27" id="27"/>
          <p:cNvSpPr/>
          <p:nvPr/>
        </p:nvSpPr>
        <p:spPr>
          <a:xfrm flipH="false" flipV="false" rot="0">
            <a:off x="669576" y="2893319"/>
            <a:ext cx="5575117" cy="4635158"/>
          </a:xfrm>
          <a:custGeom>
            <a:avLst/>
            <a:gdLst/>
            <a:ahLst/>
            <a:cxnLst/>
            <a:rect r="r" b="b" t="t" l="l"/>
            <a:pathLst>
              <a:path h="4635158" w="5575117">
                <a:moveTo>
                  <a:pt x="0" y="0"/>
                </a:moveTo>
                <a:lnTo>
                  <a:pt x="5575117" y="0"/>
                </a:lnTo>
                <a:lnTo>
                  <a:pt x="5575117" y="4635158"/>
                </a:lnTo>
                <a:lnTo>
                  <a:pt x="0" y="4635158"/>
                </a:lnTo>
                <a:lnTo>
                  <a:pt x="0" y="0"/>
                </a:lnTo>
                <a:close/>
              </a:path>
            </a:pathLst>
          </a:custGeom>
          <a:blipFill>
            <a:blip r:embed="rId15"/>
            <a:stretch>
              <a:fillRect l="-30971" t="-1788" r="-29351" b="-26767"/>
            </a:stretch>
          </a:blipFill>
        </p:spPr>
      </p:sp>
      <p:sp>
        <p:nvSpPr>
          <p:cNvPr name="TextBox 28" id="28"/>
          <p:cNvSpPr txBox="true"/>
          <p:nvPr/>
        </p:nvSpPr>
        <p:spPr>
          <a:xfrm rot="0">
            <a:off x="7512952" y="1634127"/>
            <a:ext cx="7972677" cy="2295525"/>
          </a:xfrm>
          <a:prstGeom prst="rect">
            <a:avLst/>
          </a:prstGeom>
        </p:spPr>
        <p:txBody>
          <a:bodyPr anchor="t" rtlCol="false" tIns="0" lIns="0" bIns="0" rIns="0">
            <a:spAutoFit/>
          </a:bodyPr>
          <a:lstStyle/>
          <a:p>
            <a:pPr algn="just">
              <a:lnSpc>
                <a:spcPts val="3600"/>
              </a:lnSpc>
            </a:pPr>
            <a:r>
              <a:rPr lang="en-US" sz="3000">
                <a:solidFill>
                  <a:srgbClr val="494949"/>
                </a:solidFill>
                <a:latin typeface="Quicksand Medium"/>
              </a:rPr>
              <a:t>Trong hoạt động của nhà nước pháp quyền, các cơ quan của nhà nước được phân quyền rõ ràng và được mọi người chấp nhận trên </a:t>
            </a:r>
            <a:r>
              <a:rPr lang="en-US" sz="3000">
                <a:solidFill>
                  <a:srgbClr val="D8516D"/>
                </a:solidFill>
                <a:latin typeface="Quicksand Medium"/>
              </a:rPr>
              <a:t>nguyên tắc bình đẳng</a:t>
            </a:r>
            <a:r>
              <a:rPr lang="en-US" sz="3000">
                <a:solidFill>
                  <a:srgbClr val="494949"/>
                </a:solidFill>
                <a:latin typeface="Quicksand Medium"/>
              </a:rPr>
              <a:t> của các thế lực, giai cấp và tầng lớp trong xã hội.</a:t>
            </a:r>
          </a:p>
        </p:txBody>
      </p:sp>
      <p:sp>
        <p:nvSpPr>
          <p:cNvPr name="TextBox 29" id="29"/>
          <p:cNvSpPr txBox="true"/>
          <p:nvPr/>
        </p:nvSpPr>
        <p:spPr>
          <a:xfrm rot="0">
            <a:off x="7587931" y="4237180"/>
            <a:ext cx="7972677" cy="4124325"/>
          </a:xfrm>
          <a:prstGeom prst="rect">
            <a:avLst/>
          </a:prstGeom>
        </p:spPr>
        <p:txBody>
          <a:bodyPr anchor="t" rtlCol="false" tIns="0" lIns="0" bIns="0" rIns="0">
            <a:spAutoFit/>
          </a:bodyPr>
          <a:lstStyle/>
          <a:p>
            <a:pPr algn="just">
              <a:lnSpc>
                <a:spcPts val="3600"/>
              </a:lnSpc>
            </a:pPr>
            <a:r>
              <a:rPr lang="en-US" sz="3000">
                <a:solidFill>
                  <a:srgbClr val="494949"/>
                </a:solidFill>
                <a:latin typeface="Quicksand Medium"/>
              </a:rPr>
              <a:t>Nói một cách khác nhà nước pháp quyền được hiểu là một kiểu nhà nước mà ở đó, tất cả mọi công dân đều được giáo dục pháp luật và phải hiểu biết pháp luật, tuân thủ pháp luật, pháp luật phải đảm bảo tính nghiêm minh; trong hoạt động của các cơ quan nhà nước, phải có sự phân công, phối hợp, kiểm soát lẩn nhau tất cả vì mục tiêu phục vụ nhân dân.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6512840" cy="9063345"/>
            <a:chOff x="0" y="0"/>
            <a:chExt cx="4349061" cy="2387054"/>
          </a:xfrm>
        </p:grpSpPr>
        <p:sp>
          <p:nvSpPr>
            <p:cNvPr name="Freeform 4" id="4"/>
            <p:cNvSpPr/>
            <p:nvPr/>
          </p:nvSpPr>
          <p:spPr>
            <a:xfrm flipH="false" flipV="false" rot="0">
              <a:off x="0" y="0"/>
              <a:ext cx="4349061" cy="2387054"/>
            </a:xfrm>
            <a:custGeom>
              <a:avLst/>
              <a:gdLst/>
              <a:ahLst/>
              <a:cxnLst/>
              <a:rect r="r" b="b" t="t" l="l"/>
              <a:pathLst>
                <a:path h="2387054" w="4349061">
                  <a:moveTo>
                    <a:pt x="0" y="0"/>
                  </a:moveTo>
                  <a:lnTo>
                    <a:pt x="4349061" y="0"/>
                  </a:lnTo>
                  <a:lnTo>
                    <a:pt x="4349061" y="2387054"/>
                  </a:lnTo>
                  <a:lnTo>
                    <a:pt x="0" y="2387054"/>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85557" y="7499902"/>
            <a:ext cx="14781630" cy="23812"/>
          </a:xfrm>
          <a:prstGeom prst="line">
            <a:avLst/>
          </a:prstGeom>
          <a:ln cap="flat" w="9525">
            <a:solidFill>
              <a:srgbClr val="000000"/>
            </a:solidFill>
            <a:prstDash val="solid"/>
            <a:headEnd type="none" len="sm" w="sm"/>
            <a:tailEnd type="none" len="sm" w="sm"/>
          </a:ln>
        </p:spPr>
      </p:sp>
      <p:sp>
        <p:nvSpPr>
          <p:cNvPr name="Freeform 7" id="7"/>
          <p:cNvSpPr/>
          <p:nvPr/>
        </p:nvSpPr>
        <p:spPr>
          <a:xfrm flipH="true" flipV="false" rot="8643688">
            <a:off x="-2563735" y="1754240"/>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251771" y="-304513"/>
            <a:ext cx="3086100" cy="13632873"/>
            <a:chOff x="0" y="0"/>
            <a:chExt cx="812800" cy="3590551"/>
          </a:xfrm>
        </p:grpSpPr>
        <p:sp>
          <p:nvSpPr>
            <p:cNvPr name="Freeform 9" id="9"/>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1485557" y="2774745"/>
            <a:ext cx="14781630" cy="23812"/>
          </a:xfrm>
          <a:prstGeom prst="line">
            <a:avLst/>
          </a:prstGeom>
          <a:ln cap="flat" w="9525">
            <a:solidFill>
              <a:srgbClr val="000000"/>
            </a:solidFill>
            <a:prstDash val="solid"/>
            <a:headEnd type="none" len="sm" w="sm"/>
            <a:tailEnd type="none" len="sm" w="sm"/>
          </a:ln>
        </p:spPr>
      </p:sp>
      <p:sp>
        <p:nvSpPr>
          <p:cNvPr name="AutoShape 12" id="12"/>
          <p:cNvSpPr/>
          <p:nvPr/>
        </p:nvSpPr>
        <p:spPr>
          <a:xfrm>
            <a:off x="1485557" y="3559918"/>
            <a:ext cx="14781630" cy="23812"/>
          </a:xfrm>
          <a:prstGeom prst="line">
            <a:avLst/>
          </a:prstGeom>
          <a:ln cap="flat" w="9525">
            <a:solidFill>
              <a:srgbClr val="000000"/>
            </a:solidFill>
            <a:prstDash val="solid"/>
            <a:headEnd type="none" len="sm" w="sm"/>
            <a:tailEnd type="none" len="sm" w="sm"/>
          </a:ln>
        </p:spPr>
      </p:sp>
      <p:sp>
        <p:nvSpPr>
          <p:cNvPr name="AutoShape 13" id="13"/>
          <p:cNvSpPr/>
          <p:nvPr/>
        </p:nvSpPr>
        <p:spPr>
          <a:xfrm>
            <a:off x="1485557" y="5150984"/>
            <a:ext cx="14781630" cy="23812"/>
          </a:xfrm>
          <a:prstGeom prst="line">
            <a:avLst/>
          </a:prstGeom>
          <a:ln cap="flat" w="9525">
            <a:solidFill>
              <a:srgbClr val="000000"/>
            </a:solidFill>
            <a:prstDash val="solid"/>
            <a:headEnd type="none" len="sm" w="sm"/>
            <a:tailEnd type="none" len="sm" w="sm"/>
          </a:ln>
        </p:spPr>
      </p:sp>
      <p:sp>
        <p:nvSpPr>
          <p:cNvPr name="AutoShape 14" id="14"/>
          <p:cNvSpPr/>
          <p:nvPr/>
        </p:nvSpPr>
        <p:spPr>
          <a:xfrm>
            <a:off x="1485557" y="6708917"/>
            <a:ext cx="14781630" cy="23812"/>
          </a:xfrm>
          <a:prstGeom prst="line">
            <a:avLst/>
          </a:prstGeom>
          <a:ln cap="flat" w="9525">
            <a:solidFill>
              <a:srgbClr val="000000"/>
            </a:solidFill>
            <a:prstDash val="solid"/>
            <a:headEnd type="none" len="sm" w="sm"/>
            <a:tailEnd type="none" len="sm" w="sm"/>
          </a:ln>
        </p:spPr>
      </p:sp>
      <p:sp>
        <p:nvSpPr>
          <p:cNvPr name="AutoShape 15" id="15"/>
          <p:cNvSpPr/>
          <p:nvPr/>
        </p:nvSpPr>
        <p:spPr>
          <a:xfrm>
            <a:off x="1485557" y="4350903"/>
            <a:ext cx="14781630" cy="23812"/>
          </a:xfrm>
          <a:prstGeom prst="line">
            <a:avLst/>
          </a:prstGeom>
          <a:ln cap="flat" w="9525">
            <a:solidFill>
              <a:srgbClr val="000000"/>
            </a:solidFill>
            <a:prstDash val="solid"/>
            <a:headEnd type="none" len="sm" w="sm"/>
            <a:tailEnd type="none" len="sm" w="sm"/>
          </a:ln>
        </p:spPr>
      </p:sp>
      <p:sp>
        <p:nvSpPr>
          <p:cNvPr name="AutoShape 16" id="16"/>
          <p:cNvSpPr/>
          <p:nvPr/>
        </p:nvSpPr>
        <p:spPr>
          <a:xfrm>
            <a:off x="1485557" y="6008830"/>
            <a:ext cx="14781630" cy="23812"/>
          </a:xfrm>
          <a:prstGeom prst="line">
            <a:avLst/>
          </a:prstGeom>
          <a:ln cap="flat" w="9525">
            <a:solidFill>
              <a:srgbClr val="000000"/>
            </a:solidFill>
            <a:prstDash val="solid"/>
            <a:headEnd type="none" len="sm" w="sm"/>
            <a:tailEnd type="none" len="sm" w="sm"/>
          </a:ln>
        </p:spPr>
      </p:sp>
      <p:sp>
        <p:nvSpPr>
          <p:cNvPr name="AutoShape 17" id="17"/>
          <p:cNvSpPr/>
          <p:nvPr/>
        </p:nvSpPr>
        <p:spPr>
          <a:xfrm>
            <a:off x="1485557" y="8299983"/>
            <a:ext cx="14781630" cy="23812"/>
          </a:xfrm>
          <a:prstGeom prst="line">
            <a:avLst/>
          </a:prstGeom>
          <a:ln cap="flat" w="9525">
            <a:solidFill>
              <a:srgbClr val="000000"/>
            </a:solidFill>
            <a:prstDash val="solid"/>
            <a:headEnd type="none" len="sm" w="sm"/>
            <a:tailEnd type="none" len="sm" w="sm"/>
          </a:ln>
        </p:spPr>
      </p:sp>
      <p:sp>
        <p:nvSpPr>
          <p:cNvPr name="AutoShape 18" id="18"/>
          <p:cNvSpPr/>
          <p:nvPr/>
        </p:nvSpPr>
        <p:spPr>
          <a:xfrm>
            <a:off x="1485557" y="9157829"/>
            <a:ext cx="14781630" cy="23812"/>
          </a:xfrm>
          <a:prstGeom prst="line">
            <a:avLst/>
          </a:prstGeom>
          <a:ln cap="flat" w="9525">
            <a:solidFill>
              <a:srgbClr val="000000"/>
            </a:solidFill>
            <a:prstDash val="solid"/>
            <a:headEnd type="none" len="sm" w="sm"/>
            <a:tailEnd type="none" len="sm" w="sm"/>
          </a:ln>
        </p:spPr>
      </p:sp>
      <p:sp>
        <p:nvSpPr>
          <p:cNvPr name="Freeform 19" id="19"/>
          <p:cNvSpPr/>
          <p:nvPr/>
        </p:nvSpPr>
        <p:spPr>
          <a:xfrm flipH="false" flipV="false" rot="0">
            <a:off x="5213866" y="1178870"/>
            <a:ext cx="9020900" cy="1213721"/>
          </a:xfrm>
          <a:custGeom>
            <a:avLst/>
            <a:gdLst/>
            <a:ahLst/>
            <a:cxnLst/>
            <a:rect r="r" b="b" t="t" l="l"/>
            <a:pathLst>
              <a:path h="1213721" w="9020900">
                <a:moveTo>
                  <a:pt x="0" y="0"/>
                </a:moveTo>
                <a:lnTo>
                  <a:pt x="9020900" y="0"/>
                </a:lnTo>
                <a:lnTo>
                  <a:pt x="9020900" y="1213721"/>
                </a:lnTo>
                <a:lnTo>
                  <a:pt x="0" y="12137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991617" y="4379478"/>
            <a:ext cx="8532162" cy="4773589"/>
          </a:xfrm>
          <a:custGeom>
            <a:avLst/>
            <a:gdLst/>
            <a:ahLst/>
            <a:cxnLst/>
            <a:rect r="r" b="b" t="t" l="l"/>
            <a:pathLst>
              <a:path h="4773589" w="8532162">
                <a:moveTo>
                  <a:pt x="0" y="0"/>
                </a:moveTo>
                <a:lnTo>
                  <a:pt x="8532163" y="0"/>
                </a:lnTo>
                <a:lnTo>
                  <a:pt x="8532163" y="4773589"/>
                </a:lnTo>
                <a:lnTo>
                  <a:pt x="0" y="4773589"/>
                </a:lnTo>
                <a:lnTo>
                  <a:pt x="0" y="0"/>
                </a:lnTo>
                <a:close/>
              </a:path>
            </a:pathLst>
          </a:custGeom>
          <a:blipFill>
            <a:blip r:embed="rId8"/>
            <a:stretch>
              <a:fillRect l="-7128" t="-71658" r="-68792" b="-4817"/>
            </a:stretch>
          </a:blipFill>
        </p:spPr>
      </p:sp>
      <p:sp>
        <p:nvSpPr>
          <p:cNvPr name="Freeform 21" id="21"/>
          <p:cNvSpPr/>
          <p:nvPr/>
        </p:nvSpPr>
        <p:spPr>
          <a:xfrm flipH="false" flipV="false" rot="0">
            <a:off x="3843290" y="1037300"/>
            <a:ext cx="978767" cy="1260040"/>
          </a:xfrm>
          <a:custGeom>
            <a:avLst/>
            <a:gdLst/>
            <a:ahLst/>
            <a:cxnLst/>
            <a:rect r="r" b="b" t="t" l="l"/>
            <a:pathLst>
              <a:path h="1260040" w="978767">
                <a:moveTo>
                  <a:pt x="0" y="0"/>
                </a:moveTo>
                <a:lnTo>
                  <a:pt x="978768" y="0"/>
                </a:lnTo>
                <a:lnTo>
                  <a:pt x="978768" y="1260041"/>
                </a:lnTo>
                <a:lnTo>
                  <a:pt x="0" y="126004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2" id="22"/>
          <p:cNvGrpSpPr/>
          <p:nvPr/>
        </p:nvGrpSpPr>
        <p:grpSpPr>
          <a:xfrm rot="0">
            <a:off x="3125176" y="2630716"/>
            <a:ext cx="12377458" cy="1410625"/>
            <a:chOff x="0" y="0"/>
            <a:chExt cx="3259907" cy="371523"/>
          </a:xfrm>
        </p:grpSpPr>
        <p:sp>
          <p:nvSpPr>
            <p:cNvPr name="Freeform 23" id="23"/>
            <p:cNvSpPr/>
            <p:nvPr/>
          </p:nvSpPr>
          <p:spPr>
            <a:xfrm flipH="false" flipV="false" rot="0">
              <a:off x="0" y="0"/>
              <a:ext cx="3259906" cy="371523"/>
            </a:xfrm>
            <a:custGeom>
              <a:avLst/>
              <a:gdLst/>
              <a:ahLst/>
              <a:cxnLst/>
              <a:rect r="r" b="b" t="t" l="l"/>
              <a:pathLst>
                <a:path h="371523" w="3259906">
                  <a:moveTo>
                    <a:pt x="31900" y="0"/>
                  </a:moveTo>
                  <a:lnTo>
                    <a:pt x="3228007" y="0"/>
                  </a:lnTo>
                  <a:cubicBezTo>
                    <a:pt x="3236467" y="0"/>
                    <a:pt x="3244581" y="3361"/>
                    <a:pt x="3250563" y="9343"/>
                  </a:cubicBezTo>
                  <a:cubicBezTo>
                    <a:pt x="3256545" y="15326"/>
                    <a:pt x="3259906" y="23439"/>
                    <a:pt x="3259906" y="31900"/>
                  </a:cubicBezTo>
                  <a:lnTo>
                    <a:pt x="3259906" y="339623"/>
                  </a:lnTo>
                  <a:cubicBezTo>
                    <a:pt x="3259906" y="348083"/>
                    <a:pt x="3256545" y="356197"/>
                    <a:pt x="3250563" y="362179"/>
                  </a:cubicBezTo>
                  <a:cubicBezTo>
                    <a:pt x="3244581" y="368162"/>
                    <a:pt x="3236467" y="371523"/>
                    <a:pt x="3228007" y="371523"/>
                  </a:cubicBezTo>
                  <a:lnTo>
                    <a:pt x="31900" y="371523"/>
                  </a:lnTo>
                  <a:cubicBezTo>
                    <a:pt x="23439" y="371523"/>
                    <a:pt x="15326" y="368162"/>
                    <a:pt x="9343" y="362179"/>
                  </a:cubicBezTo>
                  <a:cubicBezTo>
                    <a:pt x="3361" y="356197"/>
                    <a:pt x="0" y="348083"/>
                    <a:pt x="0" y="339623"/>
                  </a:cubicBezTo>
                  <a:lnTo>
                    <a:pt x="0" y="31900"/>
                  </a:lnTo>
                  <a:cubicBezTo>
                    <a:pt x="0" y="23439"/>
                    <a:pt x="3361" y="15326"/>
                    <a:pt x="9343" y="9343"/>
                  </a:cubicBezTo>
                  <a:cubicBezTo>
                    <a:pt x="15326" y="3361"/>
                    <a:pt x="23439" y="0"/>
                    <a:pt x="31900" y="0"/>
                  </a:cubicBezTo>
                  <a:close/>
                </a:path>
              </a:pathLst>
            </a:custGeom>
            <a:solidFill>
              <a:srgbClr val="DDC6A2"/>
            </a:solidFill>
            <a:ln w="38100" cap="rnd">
              <a:solidFill>
                <a:srgbClr val="000000"/>
              </a:solidFill>
              <a:prstDash val="lgDash"/>
              <a:round/>
            </a:ln>
          </p:spPr>
        </p:sp>
        <p:sp>
          <p:nvSpPr>
            <p:cNvPr name="TextBox 24" id="2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10831541" y="4379478"/>
            <a:ext cx="5959761" cy="4715317"/>
          </a:xfrm>
          <a:custGeom>
            <a:avLst/>
            <a:gdLst/>
            <a:ahLst/>
            <a:cxnLst/>
            <a:rect r="r" b="b" t="t" l="l"/>
            <a:pathLst>
              <a:path h="4715317" w="5959761">
                <a:moveTo>
                  <a:pt x="0" y="0"/>
                </a:moveTo>
                <a:lnTo>
                  <a:pt x="5959762" y="0"/>
                </a:lnTo>
                <a:lnTo>
                  <a:pt x="5959762" y="4715316"/>
                </a:lnTo>
                <a:lnTo>
                  <a:pt x="0" y="4715316"/>
                </a:lnTo>
                <a:lnTo>
                  <a:pt x="0" y="0"/>
                </a:lnTo>
                <a:close/>
              </a:path>
            </a:pathLst>
          </a:custGeom>
          <a:blipFill>
            <a:blip r:embed="rId11"/>
            <a:stretch>
              <a:fillRect l="-4146" t="0" r="0" b="0"/>
            </a:stretch>
          </a:blipFill>
        </p:spPr>
      </p:sp>
      <p:sp>
        <p:nvSpPr>
          <p:cNvPr name="TextBox 26" id="26"/>
          <p:cNvSpPr txBox="true"/>
          <p:nvPr/>
        </p:nvSpPr>
        <p:spPr>
          <a:xfrm rot="0">
            <a:off x="5637209" y="1235891"/>
            <a:ext cx="8174213" cy="1118891"/>
          </a:xfrm>
          <a:prstGeom prst="rect">
            <a:avLst/>
          </a:prstGeom>
        </p:spPr>
        <p:txBody>
          <a:bodyPr anchor="t" rtlCol="false" tIns="0" lIns="0" bIns="0" rIns="0">
            <a:spAutoFit/>
          </a:bodyPr>
          <a:lstStyle/>
          <a:p>
            <a:pPr algn="ctr">
              <a:lnSpc>
                <a:spcPts val="8636"/>
              </a:lnSpc>
            </a:pPr>
            <a:r>
              <a:rPr lang="en-US" sz="7851">
                <a:solidFill>
                  <a:srgbClr val="494949"/>
                </a:solidFill>
                <a:latin typeface="Quicksand Bold"/>
              </a:rPr>
              <a:t>Phân tích</a:t>
            </a:r>
          </a:p>
        </p:txBody>
      </p:sp>
      <p:sp>
        <p:nvSpPr>
          <p:cNvPr name="TextBox 27" id="27"/>
          <p:cNvSpPr txBox="true"/>
          <p:nvPr/>
        </p:nvSpPr>
        <p:spPr>
          <a:xfrm rot="0">
            <a:off x="1991617" y="4611036"/>
            <a:ext cx="8037392" cy="4210050"/>
          </a:xfrm>
          <a:prstGeom prst="rect">
            <a:avLst/>
          </a:prstGeom>
        </p:spPr>
        <p:txBody>
          <a:bodyPr anchor="t" rtlCol="false" tIns="0" lIns="0" bIns="0" rIns="0">
            <a:spAutoFit/>
          </a:bodyPr>
          <a:lstStyle/>
          <a:p>
            <a:pPr algn="just" marL="669291" indent="-334646" lvl="1">
              <a:lnSpc>
                <a:spcPts val="3720"/>
              </a:lnSpc>
              <a:buFont typeface="Arial"/>
              <a:buChar char="•"/>
            </a:pPr>
            <a:r>
              <a:rPr lang="en-US" sz="3100">
                <a:solidFill>
                  <a:srgbClr val="494949"/>
                </a:solidFill>
                <a:latin typeface="Quicksand Bold"/>
              </a:rPr>
              <a:t>Hiến pháp và pháp luật luôn giữ vai trò điều chỉnh cơ bản đối với toàn bộ hoạt động Nhà nước và hoạt động xã hội,...</a:t>
            </a:r>
          </a:p>
          <a:p>
            <a:pPr algn="just">
              <a:lnSpc>
                <a:spcPts val="3720"/>
              </a:lnSpc>
            </a:pPr>
          </a:p>
          <a:p>
            <a:pPr algn="just" marL="669291" indent="-334646" lvl="1">
              <a:lnSpc>
                <a:spcPts val="3720"/>
              </a:lnSpc>
              <a:buFont typeface="Arial"/>
              <a:buChar char="•"/>
            </a:pPr>
            <a:r>
              <a:rPr lang="en-US" sz="3100">
                <a:solidFill>
                  <a:srgbClr val="494949"/>
                </a:solidFill>
                <a:latin typeface="Quicksand Bold"/>
              </a:rPr>
              <a:t>Tuy nhiên không phải mọi chế độ lập Hiến, mọi hệ thống pháp luật đều có thể đưa lại khả năng xây dựng nhà nước pháp quyền.</a:t>
            </a:r>
          </a:p>
        </p:txBody>
      </p:sp>
      <p:sp>
        <p:nvSpPr>
          <p:cNvPr name="TextBox 28" id="28"/>
          <p:cNvSpPr txBox="true"/>
          <p:nvPr/>
        </p:nvSpPr>
        <p:spPr>
          <a:xfrm rot="0">
            <a:off x="3673385" y="2859778"/>
            <a:ext cx="11373716" cy="962025"/>
          </a:xfrm>
          <a:prstGeom prst="rect">
            <a:avLst/>
          </a:prstGeom>
        </p:spPr>
        <p:txBody>
          <a:bodyPr anchor="t" rtlCol="false" tIns="0" lIns="0" bIns="0" rIns="0">
            <a:spAutoFit/>
          </a:bodyPr>
          <a:lstStyle/>
          <a:p>
            <a:pPr algn="just">
              <a:lnSpc>
                <a:spcPts val="3840"/>
              </a:lnSpc>
            </a:pPr>
            <a:r>
              <a:rPr lang="en-US" sz="3200">
                <a:solidFill>
                  <a:srgbClr val="494949"/>
                </a:solidFill>
                <a:latin typeface="Quicksand Bold"/>
              </a:rPr>
              <a:t>”Nhà nước pháp quyền được tổ chức và hoạt động trong khuôn khổ Hiến pháp và pháp luật.”</a:t>
            </a:r>
            <a:r>
              <a:rPr lang="en-US" sz="3200">
                <a:solidFill>
                  <a:srgbClr val="494949"/>
                </a:solidFill>
                <a:latin typeface="Quicksand Bold"/>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6512840" cy="9063345"/>
            <a:chOff x="0" y="0"/>
            <a:chExt cx="4349061" cy="2387054"/>
          </a:xfrm>
        </p:grpSpPr>
        <p:sp>
          <p:nvSpPr>
            <p:cNvPr name="Freeform 4" id="4"/>
            <p:cNvSpPr/>
            <p:nvPr/>
          </p:nvSpPr>
          <p:spPr>
            <a:xfrm flipH="false" flipV="false" rot="0">
              <a:off x="0" y="0"/>
              <a:ext cx="4349061" cy="2387054"/>
            </a:xfrm>
            <a:custGeom>
              <a:avLst/>
              <a:gdLst/>
              <a:ahLst/>
              <a:cxnLst/>
              <a:rect r="r" b="b" t="t" l="l"/>
              <a:pathLst>
                <a:path h="2387054" w="4349061">
                  <a:moveTo>
                    <a:pt x="0" y="0"/>
                  </a:moveTo>
                  <a:lnTo>
                    <a:pt x="4349061" y="0"/>
                  </a:lnTo>
                  <a:lnTo>
                    <a:pt x="4349061" y="2387054"/>
                  </a:lnTo>
                  <a:lnTo>
                    <a:pt x="0" y="2387054"/>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60071" y="2394971"/>
            <a:ext cx="15717689" cy="6822136"/>
            <a:chOff x="0" y="0"/>
            <a:chExt cx="20956918" cy="9096182"/>
          </a:xfrm>
        </p:grpSpPr>
        <p:sp>
          <p:nvSpPr>
            <p:cNvPr name="AutoShape 7" id="7"/>
            <p:cNvSpPr/>
            <p:nvPr/>
          </p:nvSpPr>
          <p:spPr>
            <a:xfrm>
              <a:off x="10" y="6705518"/>
              <a:ext cx="20956898" cy="33761"/>
            </a:xfrm>
            <a:prstGeom prst="line">
              <a:avLst/>
            </a:prstGeom>
            <a:ln cap="flat" w="12700">
              <a:solidFill>
                <a:srgbClr val="000000"/>
              </a:solidFill>
              <a:prstDash val="solid"/>
              <a:headEnd type="none" len="sm" w="sm"/>
              <a:tailEnd type="none" len="sm" w="sm"/>
            </a:ln>
          </p:spPr>
        </p:sp>
        <p:sp>
          <p:nvSpPr>
            <p:cNvPr name="AutoShape 8" id="8"/>
            <p:cNvSpPr/>
            <p:nvPr/>
          </p:nvSpPr>
          <p:spPr>
            <a:xfrm>
              <a:off x="10" y="6350"/>
              <a:ext cx="20956898" cy="33761"/>
            </a:xfrm>
            <a:prstGeom prst="line">
              <a:avLst/>
            </a:prstGeom>
            <a:ln cap="flat" w="12700">
              <a:solidFill>
                <a:srgbClr val="000000"/>
              </a:solidFill>
              <a:prstDash val="solid"/>
              <a:headEnd type="none" len="sm" w="sm"/>
              <a:tailEnd type="none" len="sm" w="sm"/>
            </a:ln>
          </p:spPr>
        </p:sp>
        <p:sp>
          <p:nvSpPr>
            <p:cNvPr name="AutoShape 9" id="9"/>
            <p:cNvSpPr/>
            <p:nvPr/>
          </p:nvSpPr>
          <p:spPr>
            <a:xfrm>
              <a:off x="10" y="1119542"/>
              <a:ext cx="20956898" cy="33761"/>
            </a:xfrm>
            <a:prstGeom prst="line">
              <a:avLst/>
            </a:prstGeom>
            <a:ln cap="flat" w="12700">
              <a:solidFill>
                <a:srgbClr val="000000"/>
              </a:solidFill>
              <a:prstDash val="solid"/>
              <a:headEnd type="none" len="sm" w="sm"/>
              <a:tailEnd type="none" len="sm" w="sm"/>
            </a:ln>
          </p:spPr>
        </p:sp>
        <p:sp>
          <p:nvSpPr>
            <p:cNvPr name="AutoShape 10" id="10"/>
            <p:cNvSpPr/>
            <p:nvPr/>
          </p:nvSpPr>
          <p:spPr>
            <a:xfrm>
              <a:off x="10" y="3375301"/>
              <a:ext cx="20956898" cy="33761"/>
            </a:xfrm>
            <a:prstGeom prst="line">
              <a:avLst/>
            </a:prstGeom>
            <a:ln cap="flat" w="12700">
              <a:solidFill>
                <a:srgbClr val="000000"/>
              </a:solidFill>
              <a:prstDash val="solid"/>
              <a:headEnd type="none" len="sm" w="sm"/>
              <a:tailEnd type="none" len="sm" w="sm"/>
            </a:ln>
          </p:spPr>
        </p:sp>
        <p:sp>
          <p:nvSpPr>
            <p:cNvPr name="AutoShape 11" id="11"/>
            <p:cNvSpPr/>
            <p:nvPr/>
          </p:nvSpPr>
          <p:spPr>
            <a:xfrm>
              <a:off x="10" y="5584087"/>
              <a:ext cx="20956898" cy="33761"/>
            </a:xfrm>
            <a:prstGeom prst="line">
              <a:avLst/>
            </a:prstGeom>
            <a:ln cap="flat" w="12700">
              <a:solidFill>
                <a:srgbClr val="000000"/>
              </a:solidFill>
              <a:prstDash val="solid"/>
              <a:headEnd type="none" len="sm" w="sm"/>
              <a:tailEnd type="none" len="sm" w="sm"/>
            </a:ln>
          </p:spPr>
        </p:sp>
        <p:sp>
          <p:nvSpPr>
            <p:cNvPr name="AutoShape 12" id="12"/>
            <p:cNvSpPr/>
            <p:nvPr/>
          </p:nvSpPr>
          <p:spPr>
            <a:xfrm>
              <a:off x="10" y="2240973"/>
              <a:ext cx="20956898" cy="33761"/>
            </a:xfrm>
            <a:prstGeom prst="line">
              <a:avLst/>
            </a:prstGeom>
            <a:ln cap="flat" w="12700">
              <a:solidFill>
                <a:srgbClr val="000000"/>
              </a:solidFill>
              <a:prstDash val="solid"/>
              <a:headEnd type="none" len="sm" w="sm"/>
              <a:tailEnd type="none" len="sm" w="sm"/>
            </a:ln>
          </p:spPr>
        </p:sp>
        <p:sp>
          <p:nvSpPr>
            <p:cNvPr name="AutoShape 13" id="13"/>
            <p:cNvSpPr/>
            <p:nvPr/>
          </p:nvSpPr>
          <p:spPr>
            <a:xfrm>
              <a:off x="10" y="4591526"/>
              <a:ext cx="20956898" cy="33761"/>
            </a:xfrm>
            <a:prstGeom prst="line">
              <a:avLst/>
            </a:prstGeom>
            <a:ln cap="flat" w="12700">
              <a:solidFill>
                <a:srgbClr val="000000"/>
              </a:solidFill>
              <a:prstDash val="solid"/>
              <a:headEnd type="none" len="sm" w="sm"/>
              <a:tailEnd type="none" len="sm" w="sm"/>
            </a:ln>
          </p:spPr>
        </p:sp>
        <p:sp>
          <p:nvSpPr>
            <p:cNvPr name="AutoShape 14" id="14"/>
            <p:cNvSpPr/>
            <p:nvPr/>
          </p:nvSpPr>
          <p:spPr>
            <a:xfrm>
              <a:off x="10" y="7839846"/>
              <a:ext cx="20956898" cy="33761"/>
            </a:xfrm>
            <a:prstGeom prst="line">
              <a:avLst/>
            </a:prstGeom>
            <a:ln cap="flat" w="12700">
              <a:solidFill>
                <a:srgbClr val="000000"/>
              </a:solidFill>
              <a:prstDash val="solid"/>
              <a:headEnd type="none" len="sm" w="sm"/>
              <a:tailEnd type="none" len="sm" w="sm"/>
            </a:ln>
          </p:spPr>
        </p:sp>
        <p:sp>
          <p:nvSpPr>
            <p:cNvPr name="AutoShape 15" id="15"/>
            <p:cNvSpPr/>
            <p:nvPr/>
          </p:nvSpPr>
          <p:spPr>
            <a:xfrm>
              <a:off x="10" y="9056071"/>
              <a:ext cx="20956898" cy="33761"/>
            </a:xfrm>
            <a:prstGeom prst="line">
              <a:avLst/>
            </a:prstGeom>
            <a:ln cap="flat" w="12700">
              <a:solidFill>
                <a:srgbClr val="000000"/>
              </a:solidFill>
              <a:prstDash val="solid"/>
              <a:headEnd type="none" len="sm" w="sm"/>
              <a:tailEnd type="none" len="sm" w="sm"/>
            </a:ln>
          </p:spPr>
        </p:sp>
      </p:grpSp>
      <p:sp>
        <p:nvSpPr>
          <p:cNvPr name="Freeform 16" id="16"/>
          <p:cNvSpPr/>
          <p:nvPr/>
        </p:nvSpPr>
        <p:spPr>
          <a:xfrm flipH="true" flipV="false" rot="8643688">
            <a:off x="-2781034" y="2310294"/>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17" id="17"/>
          <p:cNvGrpSpPr/>
          <p:nvPr/>
        </p:nvGrpSpPr>
        <p:grpSpPr>
          <a:xfrm rot="0">
            <a:off x="-2251771" y="-304513"/>
            <a:ext cx="3086100" cy="13632873"/>
            <a:chOff x="0" y="0"/>
            <a:chExt cx="812800" cy="3590551"/>
          </a:xfrm>
        </p:grpSpPr>
        <p:sp>
          <p:nvSpPr>
            <p:cNvPr name="Freeform 18" id="18"/>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9" id="1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2116491" y="3105478"/>
            <a:ext cx="14804848" cy="5401122"/>
          </a:xfrm>
          <a:custGeom>
            <a:avLst/>
            <a:gdLst/>
            <a:ahLst/>
            <a:cxnLst/>
            <a:rect r="r" b="b" t="t" l="l"/>
            <a:pathLst>
              <a:path h="5401122" w="14804848">
                <a:moveTo>
                  <a:pt x="0" y="0"/>
                </a:moveTo>
                <a:lnTo>
                  <a:pt x="14804848" y="0"/>
                </a:lnTo>
                <a:lnTo>
                  <a:pt x="14804848" y="5401122"/>
                </a:lnTo>
                <a:lnTo>
                  <a:pt x="0" y="5401122"/>
                </a:lnTo>
                <a:lnTo>
                  <a:pt x="0" y="0"/>
                </a:lnTo>
                <a:close/>
              </a:path>
            </a:pathLst>
          </a:custGeom>
          <a:blipFill>
            <a:blip r:embed="rId6"/>
            <a:stretch>
              <a:fillRect l="-4223" t="-40156" r="0" b="-20183"/>
            </a:stretch>
          </a:blipFill>
        </p:spPr>
      </p:sp>
      <p:sp>
        <p:nvSpPr>
          <p:cNvPr name="Freeform 21" id="21"/>
          <p:cNvSpPr/>
          <p:nvPr/>
        </p:nvSpPr>
        <p:spPr>
          <a:xfrm flipH="false" flipV="false" rot="0">
            <a:off x="1782500" y="1103866"/>
            <a:ext cx="978767" cy="1260040"/>
          </a:xfrm>
          <a:custGeom>
            <a:avLst/>
            <a:gdLst/>
            <a:ahLst/>
            <a:cxnLst/>
            <a:rect r="r" b="b" t="t" l="l"/>
            <a:pathLst>
              <a:path h="1260040" w="978767">
                <a:moveTo>
                  <a:pt x="0" y="0"/>
                </a:moveTo>
                <a:lnTo>
                  <a:pt x="978768" y="0"/>
                </a:lnTo>
                <a:lnTo>
                  <a:pt x="978768" y="1260041"/>
                </a:lnTo>
                <a:lnTo>
                  <a:pt x="0" y="12600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2" id="22"/>
          <p:cNvGrpSpPr/>
          <p:nvPr/>
        </p:nvGrpSpPr>
        <p:grpSpPr>
          <a:xfrm rot="0">
            <a:off x="3095311" y="1103866"/>
            <a:ext cx="13695992" cy="1410625"/>
            <a:chOff x="0" y="0"/>
            <a:chExt cx="3607175" cy="371523"/>
          </a:xfrm>
        </p:grpSpPr>
        <p:sp>
          <p:nvSpPr>
            <p:cNvPr name="Freeform 23" id="23"/>
            <p:cNvSpPr/>
            <p:nvPr/>
          </p:nvSpPr>
          <p:spPr>
            <a:xfrm flipH="false" flipV="false" rot="0">
              <a:off x="0" y="0"/>
              <a:ext cx="3607175" cy="371523"/>
            </a:xfrm>
            <a:custGeom>
              <a:avLst/>
              <a:gdLst/>
              <a:ahLst/>
              <a:cxnLst/>
              <a:rect r="r" b="b" t="t" l="l"/>
              <a:pathLst>
                <a:path h="371523" w="3607175">
                  <a:moveTo>
                    <a:pt x="28829" y="0"/>
                  </a:moveTo>
                  <a:lnTo>
                    <a:pt x="3578346" y="0"/>
                  </a:lnTo>
                  <a:cubicBezTo>
                    <a:pt x="3585992" y="0"/>
                    <a:pt x="3593324" y="3037"/>
                    <a:pt x="3598731" y="8444"/>
                  </a:cubicBezTo>
                  <a:cubicBezTo>
                    <a:pt x="3604137" y="13850"/>
                    <a:pt x="3607175" y="21183"/>
                    <a:pt x="3607175" y="28829"/>
                  </a:cubicBezTo>
                  <a:lnTo>
                    <a:pt x="3607175" y="342694"/>
                  </a:lnTo>
                  <a:cubicBezTo>
                    <a:pt x="3607175" y="358615"/>
                    <a:pt x="3594268" y="371523"/>
                    <a:pt x="3578346" y="371523"/>
                  </a:cubicBezTo>
                  <a:lnTo>
                    <a:pt x="28829" y="371523"/>
                  </a:lnTo>
                  <a:cubicBezTo>
                    <a:pt x="21183" y="371523"/>
                    <a:pt x="13850" y="368485"/>
                    <a:pt x="8444" y="363079"/>
                  </a:cubicBezTo>
                  <a:cubicBezTo>
                    <a:pt x="3037" y="357672"/>
                    <a:pt x="0" y="350340"/>
                    <a:pt x="0" y="342694"/>
                  </a:cubicBezTo>
                  <a:lnTo>
                    <a:pt x="0" y="28829"/>
                  </a:lnTo>
                  <a:cubicBezTo>
                    <a:pt x="0" y="21183"/>
                    <a:pt x="3037" y="13850"/>
                    <a:pt x="8444" y="8444"/>
                  </a:cubicBezTo>
                  <a:cubicBezTo>
                    <a:pt x="13850" y="3037"/>
                    <a:pt x="21183" y="0"/>
                    <a:pt x="28829" y="0"/>
                  </a:cubicBezTo>
                  <a:close/>
                </a:path>
              </a:pathLst>
            </a:custGeom>
            <a:solidFill>
              <a:srgbClr val="DDC6A2"/>
            </a:solidFill>
            <a:ln w="38100" cap="rnd">
              <a:solidFill>
                <a:srgbClr val="000000"/>
              </a:solidFill>
              <a:prstDash val="lgDash"/>
              <a:round/>
            </a:ln>
          </p:spPr>
        </p:sp>
        <p:sp>
          <p:nvSpPr>
            <p:cNvPr name="TextBox 24" id="2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2271884" y="3320265"/>
            <a:ext cx="13597933" cy="1876425"/>
          </a:xfrm>
          <a:prstGeom prst="rect">
            <a:avLst/>
          </a:prstGeom>
        </p:spPr>
        <p:txBody>
          <a:bodyPr anchor="t" rtlCol="false" tIns="0" lIns="0" bIns="0" rIns="0">
            <a:spAutoFit/>
          </a:bodyPr>
          <a:lstStyle/>
          <a:p>
            <a:pPr algn="just" marL="669291" indent="-334646" lvl="1">
              <a:lnSpc>
                <a:spcPts val="3720"/>
              </a:lnSpc>
              <a:buFont typeface="Arial"/>
              <a:buChar char="•"/>
            </a:pPr>
            <a:r>
              <a:rPr lang="en-US" sz="3100">
                <a:solidFill>
                  <a:srgbClr val="D8516D"/>
                </a:solidFill>
                <a:latin typeface="Quicksand Bold"/>
              </a:rPr>
              <a:t>Quyền con người là tiêu chí đánh giá tính pháp quyền của chế độ nhà nước</a:t>
            </a:r>
            <a:r>
              <a:rPr lang="en-US" sz="3100">
                <a:solidFill>
                  <a:srgbClr val="494949"/>
                </a:solidFill>
                <a:latin typeface="Quicksand Bold"/>
              </a:rPr>
              <a:t>. Mọi hoạt động của Nhà nước đều phải xuất phát từ sự tôn trọng và đảm bảo quyền con người...</a:t>
            </a:r>
          </a:p>
          <a:p>
            <a:pPr algn="just">
              <a:lnSpc>
                <a:spcPts val="3720"/>
              </a:lnSpc>
            </a:pPr>
          </a:p>
        </p:txBody>
      </p:sp>
      <p:sp>
        <p:nvSpPr>
          <p:cNvPr name="TextBox 26" id="26"/>
          <p:cNvSpPr txBox="true"/>
          <p:nvPr/>
        </p:nvSpPr>
        <p:spPr>
          <a:xfrm rot="0">
            <a:off x="3626278" y="1332929"/>
            <a:ext cx="12805463" cy="962025"/>
          </a:xfrm>
          <a:prstGeom prst="rect">
            <a:avLst/>
          </a:prstGeom>
        </p:spPr>
        <p:txBody>
          <a:bodyPr anchor="t" rtlCol="false" tIns="0" lIns="0" bIns="0" rIns="0">
            <a:spAutoFit/>
          </a:bodyPr>
          <a:lstStyle/>
          <a:p>
            <a:pPr algn="just">
              <a:lnSpc>
                <a:spcPts val="3840"/>
              </a:lnSpc>
            </a:pPr>
            <a:r>
              <a:rPr lang="en-US" sz="3200">
                <a:solidFill>
                  <a:srgbClr val="494949"/>
                </a:solidFill>
                <a:latin typeface="Quicksand Bold"/>
              </a:rPr>
              <a:t>”Nhà nước pháp quyền tôn trọng, đề cao và đảm bảo quyền con người trong mọi lĩnh vực hoạt động của Nhà nước và xã hội.”</a:t>
            </a:r>
          </a:p>
        </p:txBody>
      </p:sp>
      <p:sp>
        <p:nvSpPr>
          <p:cNvPr name="TextBox 27" id="27"/>
          <p:cNvSpPr txBox="true"/>
          <p:nvPr/>
        </p:nvSpPr>
        <p:spPr>
          <a:xfrm rot="0">
            <a:off x="2271884" y="5187165"/>
            <a:ext cx="13597933" cy="2809875"/>
          </a:xfrm>
          <a:prstGeom prst="rect">
            <a:avLst/>
          </a:prstGeom>
        </p:spPr>
        <p:txBody>
          <a:bodyPr anchor="t" rtlCol="false" tIns="0" lIns="0" bIns="0" rIns="0">
            <a:spAutoFit/>
          </a:bodyPr>
          <a:lstStyle/>
          <a:p>
            <a:pPr algn="just" marL="669291" indent="-334646" lvl="1">
              <a:lnSpc>
                <a:spcPts val="3720"/>
              </a:lnSpc>
              <a:buFont typeface="Arial"/>
              <a:buChar char="•"/>
            </a:pPr>
            <a:r>
              <a:rPr lang="en-US" sz="3100">
                <a:solidFill>
                  <a:srgbClr val="494949"/>
                </a:solidFill>
                <a:latin typeface="Quicksand Bold"/>
              </a:rPr>
              <a:t>Mối quan hệ giữa cá nhân và nhà nước được xác định chặt chẽ về phương diện luật pháp và mang tính bình đẳng. </a:t>
            </a:r>
          </a:p>
          <a:p>
            <a:pPr algn="just">
              <a:lnSpc>
                <a:spcPts val="3720"/>
              </a:lnSpc>
            </a:pPr>
          </a:p>
          <a:p>
            <a:pPr algn="just" marL="669291" indent="-334646" lvl="1">
              <a:lnSpc>
                <a:spcPts val="3720"/>
              </a:lnSpc>
              <a:buFont typeface="Arial"/>
              <a:buChar char="•"/>
            </a:pPr>
            <a:r>
              <a:rPr lang="en-US" sz="3100">
                <a:solidFill>
                  <a:srgbClr val="494949"/>
                </a:solidFill>
                <a:latin typeface="Quicksand Bold"/>
              </a:rPr>
              <a:t>Mô hình quan hệ giữa Nhà nước và cá nhân được xác định theo nguyên tắc: Đối với cơ quan nhà nước chỉ được làm những gì luật cho phép; đối với công dân được làm tất cả trừ những điều luật cấm.</a:t>
            </a:r>
          </a:p>
        </p:txBody>
      </p:sp>
      <p:sp>
        <p:nvSpPr>
          <p:cNvPr name="Freeform 28" id="28"/>
          <p:cNvSpPr/>
          <p:nvPr/>
        </p:nvSpPr>
        <p:spPr>
          <a:xfrm flipH="false" flipV="false" rot="0">
            <a:off x="2119216" y="8569320"/>
            <a:ext cx="4820850" cy="1200830"/>
          </a:xfrm>
          <a:custGeom>
            <a:avLst/>
            <a:gdLst/>
            <a:ahLst/>
            <a:cxnLst/>
            <a:rect r="r" b="b" t="t" l="l"/>
            <a:pathLst>
              <a:path h="1200830" w="4820850">
                <a:moveTo>
                  <a:pt x="0" y="0"/>
                </a:moveTo>
                <a:lnTo>
                  <a:pt x="4820850" y="0"/>
                </a:lnTo>
                <a:lnTo>
                  <a:pt x="4820850" y="1200830"/>
                </a:lnTo>
                <a:lnTo>
                  <a:pt x="0" y="12008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2495" y="665018"/>
            <a:ext cx="16512840" cy="9063345"/>
            <a:chOff x="0" y="0"/>
            <a:chExt cx="4349061" cy="2387054"/>
          </a:xfrm>
        </p:grpSpPr>
        <p:sp>
          <p:nvSpPr>
            <p:cNvPr name="Freeform 4" id="4"/>
            <p:cNvSpPr/>
            <p:nvPr/>
          </p:nvSpPr>
          <p:spPr>
            <a:xfrm flipH="false" flipV="false" rot="0">
              <a:off x="0" y="0"/>
              <a:ext cx="4349061" cy="2387054"/>
            </a:xfrm>
            <a:custGeom>
              <a:avLst/>
              <a:gdLst/>
              <a:ahLst/>
              <a:cxnLst/>
              <a:rect r="r" b="b" t="t" l="l"/>
              <a:pathLst>
                <a:path h="2387054" w="4349061">
                  <a:moveTo>
                    <a:pt x="0" y="0"/>
                  </a:moveTo>
                  <a:lnTo>
                    <a:pt x="4349061" y="0"/>
                  </a:lnTo>
                  <a:lnTo>
                    <a:pt x="4349061" y="2387054"/>
                  </a:lnTo>
                  <a:lnTo>
                    <a:pt x="0" y="2387054"/>
                  </a:lnTo>
                  <a:close/>
                </a:path>
              </a:pathLst>
            </a:custGeom>
            <a:solidFill>
              <a:srgbClr val="FFFFF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60071" y="2394971"/>
            <a:ext cx="15717689" cy="6822136"/>
            <a:chOff x="0" y="0"/>
            <a:chExt cx="20956918" cy="9096182"/>
          </a:xfrm>
        </p:grpSpPr>
        <p:sp>
          <p:nvSpPr>
            <p:cNvPr name="AutoShape 7" id="7"/>
            <p:cNvSpPr/>
            <p:nvPr/>
          </p:nvSpPr>
          <p:spPr>
            <a:xfrm>
              <a:off x="10" y="6705518"/>
              <a:ext cx="20956898" cy="33761"/>
            </a:xfrm>
            <a:prstGeom prst="line">
              <a:avLst/>
            </a:prstGeom>
            <a:ln cap="flat" w="12700">
              <a:solidFill>
                <a:srgbClr val="000000"/>
              </a:solidFill>
              <a:prstDash val="solid"/>
              <a:headEnd type="none" len="sm" w="sm"/>
              <a:tailEnd type="none" len="sm" w="sm"/>
            </a:ln>
          </p:spPr>
        </p:sp>
        <p:sp>
          <p:nvSpPr>
            <p:cNvPr name="AutoShape 8" id="8"/>
            <p:cNvSpPr/>
            <p:nvPr/>
          </p:nvSpPr>
          <p:spPr>
            <a:xfrm>
              <a:off x="10" y="6350"/>
              <a:ext cx="20956898" cy="33761"/>
            </a:xfrm>
            <a:prstGeom prst="line">
              <a:avLst/>
            </a:prstGeom>
            <a:ln cap="flat" w="12700">
              <a:solidFill>
                <a:srgbClr val="000000"/>
              </a:solidFill>
              <a:prstDash val="solid"/>
              <a:headEnd type="none" len="sm" w="sm"/>
              <a:tailEnd type="none" len="sm" w="sm"/>
            </a:ln>
          </p:spPr>
        </p:sp>
        <p:sp>
          <p:nvSpPr>
            <p:cNvPr name="AutoShape 9" id="9"/>
            <p:cNvSpPr/>
            <p:nvPr/>
          </p:nvSpPr>
          <p:spPr>
            <a:xfrm>
              <a:off x="10" y="1119542"/>
              <a:ext cx="20956898" cy="33761"/>
            </a:xfrm>
            <a:prstGeom prst="line">
              <a:avLst/>
            </a:prstGeom>
            <a:ln cap="flat" w="12700">
              <a:solidFill>
                <a:srgbClr val="000000"/>
              </a:solidFill>
              <a:prstDash val="solid"/>
              <a:headEnd type="none" len="sm" w="sm"/>
              <a:tailEnd type="none" len="sm" w="sm"/>
            </a:ln>
          </p:spPr>
        </p:sp>
        <p:sp>
          <p:nvSpPr>
            <p:cNvPr name="AutoShape 10" id="10"/>
            <p:cNvSpPr/>
            <p:nvPr/>
          </p:nvSpPr>
          <p:spPr>
            <a:xfrm>
              <a:off x="10" y="3375301"/>
              <a:ext cx="20956898" cy="33761"/>
            </a:xfrm>
            <a:prstGeom prst="line">
              <a:avLst/>
            </a:prstGeom>
            <a:ln cap="flat" w="12700">
              <a:solidFill>
                <a:srgbClr val="000000"/>
              </a:solidFill>
              <a:prstDash val="solid"/>
              <a:headEnd type="none" len="sm" w="sm"/>
              <a:tailEnd type="none" len="sm" w="sm"/>
            </a:ln>
          </p:spPr>
        </p:sp>
        <p:sp>
          <p:nvSpPr>
            <p:cNvPr name="AutoShape 11" id="11"/>
            <p:cNvSpPr/>
            <p:nvPr/>
          </p:nvSpPr>
          <p:spPr>
            <a:xfrm>
              <a:off x="10" y="5584087"/>
              <a:ext cx="20956898" cy="33761"/>
            </a:xfrm>
            <a:prstGeom prst="line">
              <a:avLst/>
            </a:prstGeom>
            <a:ln cap="flat" w="12700">
              <a:solidFill>
                <a:srgbClr val="000000"/>
              </a:solidFill>
              <a:prstDash val="solid"/>
              <a:headEnd type="none" len="sm" w="sm"/>
              <a:tailEnd type="none" len="sm" w="sm"/>
            </a:ln>
          </p:spPr>
        </p:sp>
        <p:sp>
          <p:nvSpPr>
            <p:cNvPr name="AutoShape 12" id="12"/>
            <p:cNvSpPr/>
            <p:nvPr/>
          </p:nvSpPr>
          <p:spPr>
            <a:xfrm>
              <a:off x="10" y="2240973"/>
              <a:ext cx="20956898" cy="33761"/>
            </a:xfrm>
            <a:prstGeom prst="line">
              <a:avLst/>
            </a:prstGeom>
            <a:ln cap="flat" w="12700">
              <a:solidFill>
                <a:srgbClr val="000000"/>
              </a:solidFill>
              <a:prstDash val="solid"/>
              <a:headEnd type="none" len="sm" w="sm"/>
              <a:tailEnd type="none" len="sm" w="sm"/>
            </a:ln>
          </p:spPr>
        </p:sp>
        <p:sp>
          <p:nvSpPr>
            <p:cNvPr name="AutoShape 13" id="13"/>
            <p:cNvSpPr/>
            <p:nvPr/>
          </p:nvSpPr>
          <p:spPr>
            <a:xfrm>
              <a:off x="10" y="4591526"/>
              <a:ext cx="20956898" cy="33761"/>
            </a:xfrm>
            <a:prstGeom prst="line">
              <a:avLst/>
            </a:prstGeom>
            <a:ln cap="flat" w="12700">
              <a:solidFill>
                <a:srgbClr val="000000"/>
              </a:solidFill>
              <a:prstDash val="solid"/>
              <a:headEnd type="none" len="sm" w="sm"/>
              <a:tailEnd type="none" len="sm" w="sm"/>
            </a:ln>
          </p:spPr>
        </p:sp>
        <p:sp>
          <p:nvSpPr>
            <p:cNvPr name="AutoShape 14" id="14"/>
            <p:cNvSpPr/>
            <p:nvPr/>
          </p:nvSpPr>
          <p:spPr>
            <a:xfrm>
              <a:off x="10" y="7839846"/>
              <a:ext cx="20956898" cy="33761"/>
            </a:xfrm>
            <a:prstGeom prst="line">
              <a:avLst/>
            </a:prstGeom>
            <a:ln cap="flat" w="12700">
              <a:solidFill>
                <a:srgbClr val="000000"/>
              </a:solidFill>
              <a:prstDash val="solid"/>
              <a:headEnd type="none" len="sm" w="sm"/>
              <a:tailEnd type="none" len="sm" w="sm"/>
            </a:ln>
          </p:spPr>
        </p:sp>
        <p:sp>
          <p:nvSpPr>
            <p:cNvPr name="AutoShape 15" id="15"/>
            <p:cNvSpPr/>
            <p:nvPr/>
          </p:nvSpPr>
          <p:spPr>
            <a:xfrm>
              <a:off x="10" y="9056071"/>
              <a:ext cx="20956898" cy="33761"/>
            </a:xfrm>
            <a:prstGeom prst="line">
              <a:avLst/>
            </a:prstGeom>
            <a:ln cap="flat" w="12700">
              <a:solidFill>
                <a:srgbClr val="000000"/>
              </a:solidFill>
              <a:prstDash val="solid"/>
              <a:headEnd type="none" len="sm" w="sm"/>
              <a:tailEnd type="none" len="sm" w="sm"/>
            </a:ln>
          </p:spPr>
        </p:sp>
      </p:grpSp>
      <p:sp>
        <p:nvSpPr>
          <p:cNvPr name="Freeform 16" id="16"/>
          <p:cNvSpPr/>
          <p:nvPr/>
        </p:nvSpPr>
        <p:spPr>
          <a:xfrm flipH="true" flipV="false" rot="8643688">
            <a:off x="-2781034" y="2310294"/>
            <a:ext cx="19720851" cy="15453976"/>
          </a:xfrm>
          <a:custGeom>
            <a:avLst/>
            <a:gdLst/>
            <a:ahLst/>
            <a:cxnLst/>
            <a:rect r="r" b="b" t="t" l="l"/>
            <a:pathLst>
              <a:path h="15453976" w="19720851">
                <a:moveTo>
                  <a:pt x="19720851" y="0"/>
                </a:moveTo>
                <a:lnTo>
                  <a:pt x="0" y="0"/>
                </a:lnTo>
                <a:lnTo>
                  <a:pt x="0" y="15453976"/>
                </a:lnTo>
                <a:lnTo>
                  <a:pt x="19720851" y="15453976"/>
                </a:lnTo>
                <a:lnTo>
                  <a:pt x="19720851"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17" id="17"/>
          <p:cNvGrpSpPr/>
          <p:nvPr/>
        </p:nvGrpSpPr>
        <p:grpSpPr>
          <a:xfrm rot="0">
            <a:off x="-2251771" y="-304513"/>
            <a:ext cx="3086100" cy="13632873"/>
            <a:chOff x="0" y="0"/>
            <a:chExt cx="812800" cy="3590551"/>
          </a:xfrm>
        </p:grpSpPr>
        <p:sp>
          <p:nvSpPr>
            <p:cNvPr name="Freeform 18" id="18"/>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19" id="1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8945489" y="3105478"/>
            <a:ext cx="8313811" cy="5079843"/>
          </a:xfrm>
          <a:custGeom>
            <a:avLst/>
            <a:gdLst/>
            <a:ahLst/>
            <a:cxnLst/>
            <a:rect r="r" b="b" t="t" l="l"/>
            <a:pathLst>
              <a:path h="5079843" w="8313811">
                <a:moveTo>
                  <a:pt x="0" y="0"/>
                </a:moveTo>
                <a:lnTo>
                  <a:pt x="8313811" y="0"/>
                </a:lnTo>
                <a:lnTo>
                  <a:pt x="8313811" y="5079842"/>
                </a:lnTo>
                <a:lnTo>
                  <a:pt x="0" y="5079842"/>
                </a:lnTo>
                <a:lnTo>
                  <a:pt x="0" y="0"/>
                </a:lnTo>
                <a:close/>
              </a:path>
            </a:pathLst>
          </a:custGeom>
          <a:blipFill>
            <a:blip r:embed="rId6"/>
            <a:stretch>
              <a:fillRect l="-61080" t="-42696" r="-24515" b="-27784"/>
            </a:stretch>
          </a:blipFill>
        </p:spPr>
      </p:sp>
      <p:sp>
        <p:nvSpPr>
          <p:cNvPr name="Freeform 21" id="21"/>
          <p:cNvSpPr/>
          <p:nvPr/>
        </p:nvSpPr>
        <p:spPr>
          <a:xfrm flipH="false" flipV="false" rot="0">
            <a:off x="2462122" y="1028700"/>
            <a:ext cx="978767" cy="1260040"/>
          </a:xfrm>
          <a:custGeom>
            <a:avLst/>
            <a:gdLst/>
            <a:ahLst/>
            <a:cxnLst/>
            <a:rect r="r" b="b" t="t" l="l"/>
            <a:pathLst>
              <a:path h="1260040" w="978767">
                <a:moveTo>
                  <a:pt x="0" y="0"/>
                </a:moveTo>
                <a:lnTo>
                  <a:pt x="978767" y="0"/>
                </a:lnTo>
                <a:lnTo>
                  <a:pt x="978767" y="1260040"/>
                </a:lnTo>
                <a:lnTo>
                  <a:pt x="0" y="12600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2" id="22"/>
          <p:cNvGrpSpPr/>
          <p:nvPr/>
        </p:nvGrpSpPr>
        <p:grpSpPr>
          <a:xfrm rot="0">
            <a:off x="3713768" y="1028700"/>
            <a:ext cx="11725461" cy="1224429"/>
            <a:chOff x="0" y="0"/>
            <a:chExt cx="3088187" cy="322483"/>
          </a:xfrm>
        </p:grpSpPr>
        <p:sp>
          <p:nvSpPr>
            <p:cNvPr name="Freeform 23" id="23"/>
            <p:cNvSpPr/>
            <p:nvPr/>
          </p:nvSpPr>
          <p:spPr>
            <a:xfrm flipH="false" flipV="false" rot="0">
              <a:off x="0" y="0"/>
              <a:ext cx="3088187" cy="322483"/>
            </a:xfrm>
            <a:custGeom>
              <a:avLst/>
              <a:gdLst/>
              <a:ahLst/>
              <a:cxnLst/>
              <a:rect r="r" b="b" t="t" l="l"/>
              <a:pathLst>
                <a:path h="322483" w="3088187">
                  <a:moveTo>
                    <a:pt x="33674" y="0"/>
                  </a:moveTo>
                  <a:lnTo>
                    <a:pt x="3054514" y="0"/>
                  </a:lnTo>
                  <a:cubicBezTo>
                    <a:pt x="3063445" y="0"/>
                    <a:pt x="3072010" y="3548"/>
                    <a:pt x="3078325" y="9863"/>
                  </a:cubicBezTo>
                  <a:cubicBezTo>
                    <a:pt x="3084640" y="16178"/>
                    <a:pt x="3088187" y="24743"/>
                    <a:pt x="3088187" y="33674"/>
                  </a:cubicBezTo>
                  <a:lnTo>
                    <a:pt x="3088187" y="288810"/>
                  </a:lnTo>
                  <a:cubicBezTo>
                    <a:pt x="3088187" y="307407"/>
                    <a:pt x="3073111" y="322483"/>
                    <a:pt x="3054514" y="322483"/>
                  </a:cubicBezTo>
                  <a:lnTo>
                    <a:pt x="33674" y="322483"/>
                  </a:lnTo>
                  <a:cubicBezTo>
                    <a:pt x="15076" y="322483"/>
                    <a:pt x="0" y="307407"/>
                    <a:pt x="0" y="288810"/>
                  </a:cubicBezTo>
                  <a:lnTo>
                    <a:pt x="0" y="33674"/>
                  </a:lnTo>
                  <a:cubicBezTo>
                    <a:pt x="0" y="15076"/>
                    <a:pt x="15076" y="0"/>
                    <a:pt x="33674" y="0"/>
                  </a:cubicBezTo>
                  <a:close/>
                </a:path>
              </a:pathLst>
            </a:custGeom>
            <a:solidFill>
              <a:srgbClr val="DDC6A2"/>
            </a:solidFill>
            <a:ln w="38100" cap="rnd">
              <a:solidFill>
                <a:srgbClr val="000000"/>
              </a:solidFill>
              <a:prstDash val="lgDash"/>
              <a:round/>
            </a:ln>
          </p:spPr>
        </p:sp>
        <p:sp>
          <p:nvSpPr>
            <p:cNvPr name="TextBox 24" id="2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2119216" y="8569320"/>
            <a:ext cx="4820850" cy="1200830"/>
          </a:xfrm>
          <a:custGeom>
            <a:avLst/>
            <a:gdLst/>
            <a:ahLst/>
            <a:cxnLst/>
            <a:rect r="r" b="b" t="t" l="l"/>
            <a:pathLst>
              <a:path h="1200830" w="4820850">
                <a:moveTo>
                  <a:pt x="0" y="0"/>
                </a:moveTo>
                <a:lnTo>
                  <a:pt x="4820850" y="0"/>
                </a:lnTo>
                <a:lnTo>
                  <a:pt x="4820850" y="1200830"/>
                </a:lnTo>
                <a:lnTo>
                  <a:pt x="0" y="12008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0">
            <a:off x="2119216" y="3298133"/>
            <a:ext cx="6536861" cy="4887187"/>
          </a:xfrm>
          <a:custGeom>
            <a:avLst/>
            <a:gdLst/>
            <a:ahLst/>
            <a:cxnLst/>
            <a:rect r="r" b="b" t="t" l="l"/>
            <a:pathLst>
              <a:path h="4887187" w="6536861">
                <a:moveTo>
                  <a:pt x="0" y="0"/>
                </a:moveTo>
                <a:lnTo>
                  <a:pt x="6536861" y="0"/>
                </a:lnTo>
                <a:lnTo>
                  <a:pt x="6536861" y="4887187"/>
                </a:lnTo>
                <a:lnTo>
                  <a:pt x="0" y="4887187"/>
                </a:lnTo>
                <a:lnTo>
                  <a:pt x="0" y="0"/>
                </a:lnTo>
                <a:close/>
              </a:path>
            </a:pathLst>
          </a:custGeom>
          <a:blipFill>
            <a:blip r:embed="rId11"/>
            <a:stretch>
              <a:fillRect l="-5973" t="0" r="-12915" b="0"/>
            </a:stretch>
          </a:blipFill>
        </p:spPr>
      </p:sp>
      <p:sp>
        <p:nvSpPr>
          <p:cNvPr name="TextBox 27" id="27"/>
          <p:cNvSpPr txBox="true"/>
          <p:nvPr/>
        </p:nvSpPr>
        <p:spPr>
          <a:xfrm rot="0">
            <a:off x="8945489" y="3417232"/>
            <a:ext cx="7859484" cy="4768088"/>
          </a:xfrm>
          <a:prstGeom prst="rect">
            <a:avLst/>
          </a:prstGeom>
        </p:spPr>
        <p:txBody>
          <a:bodyPr anchor="t" rtlCol="false" tIns="0" lIns="0" bIns="0" rIns="0">
            <a:spAutoFit/>
          </a:bodyPr>
          <a:lstStyle/>
          <a:p>
            <a:pPr algn="just" marL="669291" indent="-334646" lvl="1">
              <a:lnSpc>
                <a:spcPts val="3751"/>
              </a:lnSpc>
              <a:buFont typeface="Arial"/>
              <a:buChar char="•"/>
            </a:pPr>
            <a:r>
              <a:rPr lang="en-US" sz="3100">
                <a:solidFill>
                  <a:srgbClr val="494949"/>
                </a:solidFill>
                <a:latin typeface="Quicksand Bold"/>
              </a:rPr>
              <a:t>Nhà nước pháp quyền vừa là một giá trị chung của nhân loại, vừa là một giá trị riêng của mỗi một dân tộc, quốc gia.</a:t>
            </a:r>
          </a:p>
          <a:p>
            <a:pPr algn="just">
              <a:lnSpc>
                <a:spcPts val="3751"/>
              </a:lnSpc>
            </a:pPr>
          </a:p>
          <a:p>
            <a:pPr algn="just" marL="669291" indent="-334646" lvl="1">
              <a:lnSpc>
                <a:spcPts val="3751"/>
              </a:lnSpc>
              <a:buFont typeface="Arial"/>
              <a:buChar char="•"/>
            </a:pPr>
            <a:r>
              <a:rPr lang="en-US" sz="3100">
                <a:solidFill>
                  <a:srgbClr val="494949"/>
                </a:solidFill>
                <a:latin typeface="Quicksand Bold"/>
              </a:rPr>
              <a:t>Không thể có một nhà nước pháp quyền chung chung như một mô hình chung thống nhất cho mọi quốc gia, dân tộc...</a:t>
            </a:r>
          </a:p>
          <a:p>
            <a:pPr algn="just">
              <a:lnSpc>
                <a:spcPts val="3751"/>
              </a:lnSpc>
            </a:pPr>
          </a:p>
        </p:txBody>
      </p:sp>
      <p:sp>
        <p:nvSpPr>
          <p:cNvPr name="TextBox 28" id="28"/>
          <p:cNvSpPr txBox="true"/>
          <p:nvPr/>
        </p:nvSpPr>
        <p:spPr>
          <a:xfrm rot="0">
            <a:off x="4085685" y="1302777"/>
            <a:ext cx="11353544" cy="676275"/>
          </a:xfrm>
          <a:prstGeom prst="rect">
            <a:avLst/>
          </a:prstGeom>
        </p:spPr>
        <p:txBody>
          <a:bodyPr anchor="t" rtlCol="false" tIns="0" lIns="0" bIns="0" rIns="0">
            <a:spAutoFit/>
          </a:bodyPr>
          <a:lstStyle/>
          <a:p>
            <a:pPr algn="just">
              <a:lnSpc>
                <a:spcPts val="5399"/>
              </a:lnSpc>
            </a:pPr>
            <a:r>
              <a:rPr lang="en-US" sz="4499">
                <a:solidFill>
                  <a:srgbClr val="494949"/>
                </a:solidFill>
                <a:latin typeface="Quicksand Bold"/>
              </a:rPr>
              <a:t>Tính Đặc Thù của nhà nước pháp quyền: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706109" y="-512331"/>
            <a:ext cx="3086100" cy="13632873"/>
            <a:chOff x="0" y="0"/>
            <a:chExt cx="812800" cy="3590551"/>
          </a:xfrm>
        </p:grpSpPr>
        <p:sp>
          <p:nvSpPr>
            <p:cNvPr name="Freeform 4" id="4"/>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291470">
            <a:off x="2102718" y="823322"/>
            <a:ext cx="615648" cy="849170"/>
          </a:xfrm>
          <a:custGeom>
            <a:avLst/>
            <a:gdLst/>
            <a:ahLst/>
            <a:cxnLst/>
            <a:rect r="r" b="b" t="t" l="l"/>
            <a:pathLst>
              <a:path h="849170" w="615648">
                <a:moveTo>
                  <a:pt x="0" y="0"/>
                </a:moveTo>
                <a:lnTo>
                  <a:pt x="615648" y="0"/>
                </a:lnTo>
                <a:lnTo>
                  <a:pt x="615648" y="849170"/>
                </a:lnTo>
                <a:lnTo>
                  <a:pt x="0" y="849170"/>
                </a:lnTo>
                <a:lnTo>
                  <a:pt x="0" y="0"/>
                </a:lnTo>
                <a:close/>
              </a:path>
            </a:pathLst>
          </a:custGeom>
          <a:blipFill>
            <a:blip r:embed="rId4"/>
            <a:stretch>
              <a:fillRect l="0" t="0" r="0" b="0"/>
            </a:stretch>
          </a:blipFill>
        </p:spPr>
      </p:sp>
      <p:grpSp>
        <p:nvGrpSpPr>
          <p:cNvPr name="Group 7" id="7"/>
          <p:cNvGrpSpPr/>
          <p:nvPr/>
        </p:nvGrpSpPr>
        <p:grpSpPr>
          <a:xfrm rot="0">
            <a:off x="2981743" y="666584"/>
            <a:ext cx="12714002" cy="1162645"/>
            <a:chOff x="0" y="0"/>
            <a:chExt cx="16952002" cy="1550194"/>
          </a:xfrm>
        </p:grpSpPr>
        <p:grpSp>
          <p:nvGrpSpPr>
            <p:cNvPr name="Group 8" id="8"/>
            <p:cNvGrpSpPr/>
            <p:nvPr/>
          </p:nvGrpSpPr>
          <p:grpSpPr>
            <a:xfrm rot="0">
              <a:off x="0" y="0"/>
              <a:ext cx="16952002" cy="1550194"/>
              <a:chOff x="0" y="0"/>
              <a:chExt cx="3348544" cy="306211"/>
            </a:xfrm>
          </p:grpSpPr>
          <p:sp>
            <p:nvSpPr>
              <p:cNvPr name="Freeform 9" id="9"/>
              <p:cNvSpPr/>
              <p:nvPr/>
            </p:nvSpPr>
            <p:spPr>
              <a:xfrm flipH="false" flipV="false" rot="0">
                <a:off x="0" y="0"/>
                <a:ext cx="3348544" cy="306211"/>
              </a:xfrm>
              <a:custGeom>
                <a:avLst/>
                <a:gdLst/>
                <a:ahLst/>
                <a:cxnLst/>
                <a:rect r="r" b="b" t="t" l="l"/>
                <a:pathLst>
                  <a:path h="306211" w="3348544">
                    <a:moveTo>
                      <a:pt x="31055" y="0"/>
                    </a:moveTo>
                    <a:lnTo>
                      <a:pt x="3317488" y="0"/>
                    </a:lnTo>
                    <a:cubicBezTo>
                      <a:pt x="3325725" y="0"/>
                      <a:pt x="3333624" y="3272"/>
                      <a:pt x="3339448" y="9096"/>
                    </a:cubicBezTo>
                    <a:cubicBezTo>
                      <a:pt x="3345272" y="14920"/>
                      <a:pt x="3348544" y="22819"/>
                      <a:pt x="3348544" y="31055"/>
                    </a:cubicBezTo>
                    <a:lnTo>
                      <a:pt x="3348544" y="275156"/>
                    </a:lnTo>
                    <a:cubicBezTo>
                      <a:pt x="3348544" y="292307"/>
                      <a:pt x="3334640" y="306211"/>
                      <a:pt x="3317488" y="306211"/>
                    </a:cubicBezTo>
                    <a:lnTo>
                      <a:pt x="31055" y="306211"/>
                    </a:lnTo>
                    <a:cubicBezTo>
                      <a:pt x="13904" y="306211"/>
                      <a:pt x="0" y="292307"/>
                      <a:pt x="0" y="275156"/>
                    </a:cubicBezTo>
                    <a:lnTo>
                      <a:pt x="0" y="31055"/>
                    </a:lnTo>
                    <a:cubicBezTo>
                      <a:pt x="0" y="13904"/>
                      <a:pt x="13904" y="0"/>
                      <a:pt x="31055" y="0"/>
                    </a:cubicBezTo>
                    <a:close/>
                  </a:path>
                </a:pathLst>
              </a:custGeom>
              <a:solidFill>
                <a:srgbClr val="DDC6A2"/>
              </a:solidFill>
              <a:ln w="38100" cap="rnd">
                <a:solidFill>
                  <a:srgbClr val="000000"/>
                </a:solidFill>
                <a:prstDash val="lgDash"/>
                <a:round/>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85243" y="375047"/>
              <a:ext cx="15781516" cy="800100"/>
            </a:xfrm>
            <a:prstGeom prst="rect">
              <a:avLst/>
            </a:prstGeom>
          </p:spPr>
          <p:txBody>
            <a:bodyPr anchor="t" rtlCol="false" tIns="0" lIns="0" bIns="0" rIns="0">
              <a:spAutoFit/>
            </a:bodyPr>
            <a:lstStyle/>
            <a:p>
              <a:pPr algn="just">
                <a:lnSpc>
                  <a:spcPts val="4799"/>
                </a:lnSpc>
              </a:pPr>
              <a:r>
                <a:rPr lang="en-US" sz="3999">
                  <a:solidFill>
                    <a:srgbClr val="494949"/>
                  </a:solidFill>
                  <a:latin typeface="Quicksand Bold"/>
                </a:rPr>
                <a:t>Tính đa dạng của mô hình nhà nước pháp quyền</a:t>
              </a:r>
            </a:p>
          </p:txBody>
        </p:sp>
      </p:grpSp>
      <p:grpSp>
        <p:nvGrpSpPr>
          <p:cNvPr name="Group 12" id="12"/>
          <p:cNvGrpSpPr/>
          <p:nvPr/>
        </p:nvGrpSpPr>
        <p:grpSpPr>
          <a:xfrm rot="0">
            <a:off x="1561500" y="3807038"/>
            <a:ext cx="6265077" cy="5451262"/>
            <a:chOff x="0" y="0"/>
            <a:chExt cx="1611945" cy="1402558"/>
          </a:xfrm>
        </p:grpSpPr>
        <p:sp>
          <p:nvSpPr>
            <p:cNvPr name="Freeform 13" id="13"/>
            <p:cNvSpPr/>
            <p:nvPr/>
          </p:nvSpPr>
          <p:spPr>
            <a:xfrm flipH="false" flipV="false" rot="0">
              <a:off x="0" y="0"/>
              <a:ext cx="1611945" cy="1402558"/>
            </a:xfrm>
            <a:custGeom>
              <a:avLst/>
              <a:gdLst/>
              <a:ahLst/>
              <a:cxnLst/>
              <a:rect r="r" b="b" t="t" l="l"/>
              <a:pathLst>
                <a:path h="1402558" w="1611945">
                  <a:moveTo>
                    <a:pt x="63022" y="0"/>
                  </a:moveTo>
                  <a:lnTo>
                    <a:pt x="1548923" y="0"/>
                  </a:lnTo>
                  <a:cubicBezTo>
                    <a:pt x="1565637" y="0"/>
                    <a:pt x="1581667" y="6640"/>
                    <a:pt x="1593486" y="18459"/>
                  </a:cubicBezTo>
                  <a:cubicBezTo>
                    <a:pt x="1605305" y="30278"/>
                    <a:pt x="1611945" y="46308"/>
                    <a:pt x="1611945" y="63022"/>
                  </a:cubicBezTo>
                  <a:lnTo>
                    <a:pt x="1611945" y="1339536"/>
                  </a:lnTo>
                  <a:cubicBezTo>
                    <a:pt x="1611945" y="1356250"/>
                    <a:pt x="1605305" y="1372280"/>
                    <a:pt x="1593486" y="1384099"/>
                  </a:cubicBezTo>
                  <a:cubicBezTo>
                    <a:pt x="1581667" y="1395918"/>
                    <a:pt x="1565637" y="1402558"/>
                    <a:pt x="1548923" y="1402558"/>
                  </a:cubicBezTo>
                  <a:lnTo>
                    <a:pt x="63022" y="1402558"/>
                  </a:lnTo>
                  <a:cubicBezTo>
                    <a:pt x="46308" y="1402558"/>
                    <a:pt x="30278" y="1395918"/>
                    <a:pt x="18459" y="1384099"/>
                  </a:cubicBezTo>
                  <a:cubicBezTo>
                    <a:pt x="6640" y="1372280"/>
                    <a:pt x="0" y="1356250"/>
                    <a:pt x="0" y="1339536"/>
                  </a:cubicBezTo>
                  <a:lnTo>
                    <a:pt x="0" y="63022"/>
                  </a:lnTo>
                  <a:cubicBezTo>
                    <a:pt x="0" y="46308"/>
                    <a:pt x="6640" y="30278"/>
                    <a:pt x="18459" y="18459"/>
                  </a:cubicBezTo>
                  <a:cubicBezTo>
                    <a:pt x="30278" y="6640"/>
                    <a:pt x="46308" y="0"/>
                    <a:pt x="63022" y="0"/>
                  </a:cubicBezTo>
                  <a:close/>
                </a:path>
              </a:pathLst>
            </a:custGeom>
            <a:solidFill>
              <a:srgbClr val="DDC6A2"/>
            </a:solidFill>
            <a:ln w="38100" cap="rnd">
              <a:solidFill>
                <a:srgbClr val="000000"/>
              </a:solidFill>
              <a:prstDash val="lgDash"/>
              <a:round/>
            </a:ln>
          </p:spPr>
        </p:sp>
        <p:sp>
          <p:nvSpPr>
            <p:cNvPr name="TextBox 14" id="14"/>
            <p:cNvSpPr txBox="true"/>
            <p:nvPr/>
          </p:nvSpPr>
          <p:spPr>
            <a:xfrm>
              <a:off x="0" y="-47625"/>
              <a:ext cx="812800" cy="860425"/>
            </a:xfrm>
            <a:prstGeom prst="rect">
              <a:avLst/>
            </a:prstGeom>
          </p:spPr>
          <p:txBody>
            <a:bodyPr anchor="ctr" rtlCol="false" tIns="52577" lIns="52577" bIns="52577" rIns="52577"/>
            <a:lstStyle/>
            <a:p>
              <a:pPr algn="ctr">
                <a:lnSpc>
                  <a:spcPts val="2659"/>
                </a:lnSpc>
              </a:pPr>
            </a:p>
          </p:txBody>
        </p:sp>
      </p:grpSp>
      <p:sp>
        <p:nvSpPr>
          <p:cNvPr name="Freeform 15" id="15"/>
          <p:cNvSpPr/>
          <p:nvPr/>
        </p:nvSpPr>
        <p:spPr>
          <a:xfrm flipH="false" flipV="false" rot="10143082">
            <a:off x="1196047" y="2414621"/>
            <a:ext cx="2224803" cy="1975423"/>
          </a:xfrm>
          <a:custGeom>
            <a:avLst/>
            <a:gdLst/>
            <a:ahLst/>
            <a:cxnLst/>
            <a:rect r="r" b="b" t="t" l="l"/>
            <a:pathLst>
              <a:path h="1975423" w="2224803">
                <a:moveTo>
                  <a:pt x="0" y="0"/>
                </a:moveTo>
                <a:lnTo>
                  <a:pt x="2224803" y="0"/>
                </a:lnTo>
                <a:lnTo>
                  <a:pt x="2224803" y="1975423"/>
                </a:lnTo>
                <a:lnTo>
                  <a:pt x="0" y="1975423"/>
                </a:lnTo>
                <a:lnTo>
                  <a:pt x="0" y="0"/>
                </a:lnTo>
                <a:close/>
              </a:path>
            </a:pathLst>
          </a:custGeom>
          <a:blipFill>
            <a:blip r:embed="rId5">
              <a:extLst>
                <a:ext uri="{96DAC541-7B7A-43D3-8B79-37D633B846F1}">
                  <asvg:svgBlip xmlns:asvg="http://schemas.microsoft.com/office/drawing/2016/SVG/main" r:embed="rId6"/>
                </a:ext>
              </a:extLst>
            </a:blip>
            <a:stretch>
              <a:fillRect l="-48134" t="-113225" r="0" b="0"/>
            </a:stretch>
          </a:blipFill>
        </p:spPr>
      </p:sp>
      <p:grpSp>
        <p:nvGrpSpPr>
          <p:cNvPr name="Group 16" id="16"/>
          <p:cNvGrpSpPr/>
          <p:nvPr/>
        </p:nvGrpSpPr>
        <p:grpSpPr>
          <a:xfrm rot="0">
            <a:off x="3588197" y="2397564"/>
            <a:ext cx="2009537" cy="200953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18" id="18"/>
            <p:cNvSpPr txBox="true"/>
            <p:nvPr/>
          </p:nvSpPr>
          <p:spPr>
            <a:xfrm>
              <a:off x="76200" y="28575"/>
              <a:ext cx="660400" cy="708025"/>
            </a:xfrm>
            <a:prstGeom prst="rect">
              <a:avLst/>
            </a:prstGeom>
          </p:spPr>
          <p:txBody>
            <a:bodyPr anchor="ctr" rtlCol="false" tIns="52577" lIns="52577" bIns="52577" rIns="52577"/>
            <a:lstStyle/>
            <a:p>
              <a:pPr algn="ctr">
                <a:lnSpc>
                  <a:spcPts val="2659"/>
                </a:lnSpc>
              </a:pPr>
            </a:p>
          </p:txBody>
        </p:sp>
      </p:grpSp>
      <p:sp>
        <p:nvSpPr>
          <p:cNvPr name="Freeform 19" id="19"/>
          <p:cNvSpPr/>
          <p:nvPr/>
        </p:nvSpPr>
        <p:spPr>
          <a:xfrm flipH="false" flipV="false" rot="0">
            <a:off x="8336734" y="2773196"/>
            <a:ext cx="8429511" cy="6485104"/>
          </a:xfrm>
          <a:custGeom>
            <a:avLst/>
            <a:gdLst/>
            <a:ahLst/>
            <a:cxnLst/>
            <a:rect r="r" b="b" t="t" l="l"/>
            <a:pathLst>
              <a:path h="6485104" w="8429511">
                <a:moveTo>
                  <a:pt x="0" y="0"/>
                </a:moveTo>
                <a:lnTo>
                  <a:pt x="8429511" y="0"/>
                </a:lnTo>
                <a:lnTo>
                  <a:pt x="8429511" y="6485104"/>
                </a:lnTo>
                <a:lnTo>
                  <a:pt x="0" y="6485104"/>
                </a:lnTo>
                <a:lnTo>
                  <a:pt x="0" y="0"/>
                </a:lnTo>
                <a:close/>
              </a:path>
            </a:pathLst>
          </a:custGeom>
          <a:blipFill>
            <a:blip r:embed="rId7"/>
            <a:stretch>
              <a:fillRect l="0" t="0" r="0" b="0"/>
            </a:stretch>
          </a:blipFill>
        </p:spPr>
      </p:sp>
      <p:sp>
        <p:nvSpPr>
          <p:cNvPr name="TextBox 20" id="20"/>
          <p:cNvSpPr txBox="true"/>
          <p:nvPr/>
        </p:nvSpPr>
        <p:spPr>
          <a:xfrm rot="0">
            <a:off x="3676588" y="2704852"/>
            <a:ext cx="1832755" cy="1480686"/>
          </a:xfrm>
          <a:prstGeom prst="rect">
            <a:avLst/>
          </a:prstGeom>
        </p:spPr>
        <p:txBody>
          <a:bodyPr anchor="t" rtlCol="false" tIns="0" lIns="0" bIns="0" rIns="0">
            <a:spAutoFit/>
          </a:bodyPr>
          <a:lstStyle/>
          <a:p>
            <a:pPr algn="ctr">
              <a:lnSpc>
                <a:spcPts val="11023"/>
              </a:lnSpc>
            </a:pPr>
            <a:r>
              <a:rPr lang="en-US" sz="10021">
                <a:solidFill>
                  <a:srgbClr val="FFFFFF"/>
                </a:solidFill>
                <a:latin typeface="More Sugar Thin"/>
              </a:rPr>
              <a:t>01</a:t>
            </a:r>
          </a:p>
        </p:txBody>
      </p:sp>
      <p:sp>
        <p:nvSpPr>
          <p:cNvPr name="TextBox 21" id="21"/>
          <p:cNvSpPr txBox="true"/>
          <p:nvPr/>
        </p:nvSpPr>
        <p:spPr>
          <a:xfrm rot="0">
            <a:off x="2083883" y="4656244"/>
            <a:ext cx="5312987" cy="3743325"/>
          </a:xfrm>
          <a:prstGeom prst="rect">
            <a:avLst/>
          </a:prstGeom>
        </p:spPr>
        <p:txBody>
          <a:bodyPr anchor="t" rtlCol="false" tIns="0" lIns="0" bIns="0" rIns="0">
            <a:spAutoFit/>
          </a:bodyPr>
          <a:lstStyle/>
          <a:p>
            <a:pPr algn="just">
              <a:lnSpc>
                <a:spcPts val="3719"/>
              </a:lnSpc>
            </a:pPr>
            <a:r>
              <a:rPr lang="en-US" sz="3099">
                <a:solidFill>
                  <a:srgbClr val="494949"/>
                </a:solidFill>
                <a:latin typeface="Quicksand Medium"/>
              </a:rPr>
              <a:t>Phải xuất phát từ đòi hỏi, yêu cầu và trình độ phát triển kinh tế - văn hoá, chính trị và truyền thống dân chủ của dân tộc mình mà lựa chọn cách thức xây dựng và vận hành mô hình nhà nước pháp quyền thích hợp.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DCBE"/>
        </a:solidFill>
      </p:bgPr>
    </p:bg>
    <p:spTree>
      <p:nvGrpSpPr>
        <p:cNvPr id="1" name=""/>
        <p:cNvGrpSpPr/>
        <p:nvPr/>
      </p:nvGrpSpPr>
      <p:grpSpPr>
        <a:xfrm>
          <a:off x="0" y="0"/>
          <a:ext cx="0" cy="0"/>
          <a:chOff x="0" y="0"/>
          <a:chExt cx="0" cy="0"/>
        </a:xfrm>
      </p:grpSpPr>
      <p:sp>
        <p:nvSpPr>
          <p:cNvPr name="Freeform 2" id="2"/>
          <p:cNvSpPr/>
          <p:nvPr/>
        </p:nvSpPr>
        <p:spPr>
          <a:xfrm flipH="false" flipV="false" rot="0">
            <a:off x="-708721" y="-2562156"/>
            <a:ext cx="19705443" cy="19705443"/>
          </a:xfrm>
          <a:custGeom>
            <a:avLst/>
            <a:gdLst/>
            <a:ahLst/>
            <a:cxnLst/>
            <a:rect r="r" b="b" t="t" l="l"/>
            <a:pathLst>
              <a:path h="19705443" w="19705443">
                <a:moveTo>
                  <a:pt x="0" y="0"/>
                </a:moveTo>
                <a:lnTo>
                  <a:pt x="19705442" y="0"/>
                </a:lnTo>
                <a:lnTo>
                  <a:pt x="19705442" y="19705442"/>
                </a:lnTo>
                <a:lnTo>
                  <a:pt x="0" y="19705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706109" y="-512331"/>
            <a:ext cx="3086100" cy="13632873"/>
            <a:chOff x="0" y="0"/>
            <a:chExt cx="812800" cy="3590551"/>
          </a:xfrm>
        </p:grpSpPr>
        <p:sp>
          <p:nvSpPr>
            <p:cNvPr name="Freeform 4" id="4"/>
            <p:cNvSpPr/>
            <p:nvPr/>
          </p:nvSpPr>
          <p:spPr>
            <a:xfrm flipH="false" flipV="false" rot="0">
              <a:off x="0" y="0"/>
              <a:ext cx="812800" cy="3590551"/>
            </a:xfrm>
            <a:custGeom>
              <a:avLst/>
              <a:gdLst/>
              <a:ahLst/>
              <a:cxnLst/>
              <a:rect r="r" b="b" t="t" l="l"/>
              <a:pathLst>
                <a:path h="3590551" w="812800">
                  <a:moveTo>
                    <a:pt x="0" y="0"/>
                  </a:moveTo>
                  <a:lnTo>
                    <a:pt x="812800" y="0"/>
                  </a:lnTo>
                  <a:lnTo>
                    <a:pt x="812800" y="3590551"/>
                  </a:lnTo>
                  <a:lnTo>
                    <a:pt x="0" y="3590551"/>
                  </a:lnTo>
                  <a:close/>
                </a:path>
              </a:pathLst>
            </a:custGeom>
            <a:solidFill>
              <a:srgbClr val="7B6C52"/>
            </a:solidFill>
            <a:ln w="104775" cap="sq">
              <a:solidFill>
                <a:srgbClr val="4B412E"/>
              </a:solidFill>
              <a:prstDash val="solid"/>
              <a:miter/>
            </a:ln>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291470">
            <a:off x="2102718" y="823322"/>
            <a:ext cx="615648" cy="849170"/>
          </a:xfrm>
          <a:custGeom>
            <a:avLst/>
            <a:gdLst/>
            <a:ahLst/>
            <a:cxnLst/>
            <a:rect r="r" b="b" t="t" l="l"/>
            <a:pathLst>
              <a:path h="849170" w="615648">
                <a:moveTo>
                  <a:pt x="0" y="0"/>
                </a:moveTo>
                <a:lnTo>
                  <a:pt x="615648" y="0"/>
                </a:lnTo>
                <a:lnTo>
                  <a:pt x="615648" y="849170"/>
                </a:lnTo>
                <a:lnTo>
                  <a:pt x="0" y="849170"/>
                </a:lnTo>
                <a:lnTo>
                  <a:pt x="0" y="0"/>
                </a:lnTo>
                <a:close/>
              </a:path>
            </a:pathLst>
          </a:custGeom>
          <a:blipFill>
            <a:blip r:embed="rId4"/>
            <a:stretch>
              <a:fillRect l="0" t="0" r="0" b="0"/>
            </a:stretch>
          </a:blipFill>
        </p:spPr>
      </p:sp>
      <p:grpSp>
        <p:nvGrpSpPr>
          <p:cNvPr name="Group 7" id="7"/>
          <p:cNvGrpSpPr/>
          <p:nvPr/>
        </p:nvGrpSpPr>
        <p:grpSpPr>
          <a:xfrm rot="0">
            <a:off x="2981743" y="666584"/>
            <a:ext cx="12714002" cy="1162645"/>
            <a:chOff x="0" y="0"/>
            <a:chExt cx="16952002" cy="1550194"/>
          </a:xfrm>
        </p:grpSpPr>
        <p:grpSp>
          <p:nvGrpSpPr>
            <p:cNvPr name="Group 8" id="8"/>
            <p:cNvGrpSpPr/>
            <p:nvPr/>
          </p:nvGrpSpPr>
          <p:grpSpPr>
            <a:xfrm rot="0">
              <a:off x="0" y="0"/>
              <a:ext cx="16952002" cy="1550194"/>
              <a:chOff x="0" y="0"/>
              <a:chExt cx="3348544" cy="306211"/>
            </a:xfrm>
          </p:grpSpPr>
          <p:sp>
            <p:nvSpPr>
              <p:cNvPr name="Freeform 9" id="9"/>
              <p:cNvSpPr/>
              <p:nvPr/>
            </p:nvSpPr>
            <p:spPr>
              <a:xfrm flipH="false" flipV="false" rot="0">
                <a:off x="0" y="0"/>
                <a:ext cx="3348544" cy="306211"/>
              </a:xfrm>
              <a:custGeom>
                <a:avLst/>
                <a:gdLst/>
                <a:ahLst/>
                <a:cxnLst/>
                <a:rect r="r" b="b" t="t" l="l"/>
                <a:pathLst>
                  <a:path h="306211" w="3348544">
                    <a:moveTo>
                      <a:pt x="31055" y="0"/>
                    </a:moveTo>
                    <a:lnTo>
                      <a:pt x="3317488" y="0"/>
                    </a:lnTo>
                    <a:cubicBezTo>
                      <a:pt x="3325725" y="0"/>
                      <a:pt x="3333624" y="3272"/>
                      <a:pt x="3339448" y="9096"/>
                    </a:cubicBezTo>
                    <a:cubicBezTo>
                      <a:pt x="3345272" y="14920"/>
                      <a:pt x="3348544" y="22819"/>
                      <a:pt x="3348544" y="31055"/>
                    </a:cubicBezTo>
                    <a:lnTo>
                      <a:pt x="3348544" y="275156"/>
                    </a:lnTo>
                    <a:cubicBezTo>
                      <a:pt x="3348544" y="292307"/>
                      <a:pt x="3334640" y="306211"/>
                      <a:pt x="3317488" y="306211"/>
                    </a:cubicBezTo>
                    <a:lnTo>
                      <a:pt x="31055" y="306211"/>
                    </a:lnTo>
                    <a:cubicBezTo>
                      <a:pt x="13904" y="306211"/>
                      <a:pt x="0" y="292307"/>
                      <a:pt x="0" y="275156"/>
                    </a:cubicBezTo>
                    <a:lnTo>
                      <a:pt x="0" y="31055"/>
                    </a:lnTo>
                    <a:cubicBezTo>
                      <a:pt x="0" y="13904"/>
                      <a:pt x="13904" y="0"/>
                      <a:pt x="31055" y="0"/>
                    </a:cubicBezTo>
                    <a:close/>
                  </a:path>
                </a:pathLst>
              </a:custGeom>
              <a:solidFill>
                <a:srgbClr val="DDC6A2"/>
              </a:solidFill>
              <a:ln w="38100" cap="rnd">
                <a:solidFill>
                  <a:srgbClr val="000000"/>
                </a:solidFill>
                <a:prstDash val="lgDash"/>
                <a:round/>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85243" y="375047"/>
              <a:ext cx="15781516" cy="800100"/>
            </a:xfrm>
            <a:prstGeom prst="rect">
              <a:avLst/>
            </a:prstGeom>
          </p:spPr>
          <p:txBody>
            <a:bodyPr anchor="t" rtlCol="false" tIns="0" lIns="0" bIns="0" rIns="0">
              <a:spAutoFit/>
            </a:bodyPr>
            <a:lstStyle/>
            <a:p>
              <a:pPr algn="just">
                <a:lnSpc>
                  <a:spcPts val="4799"/>
                </a:lnSpc>
              </a:pPr>
              <a:r>
                <a:rPr lang="en-US" sz="3999">
                  <a:solidFill>
                    <a:srgbClr val="494949"/>
                  </a:solidFill>
                  <a:latin typeface="Quicksand Bold"/>
                </a:rPr>
                <a:t>Tính đa dạng của mô hình nhà nước pháp quyền</a:t>
              </a:r>
            </a:p>
          </p:txBody>
        </p:sp>
      </p:grpSp>
      <p:grpSp>
        <p:nvGrpSpPr>
          <p:cNvPr name="Group 12" id="12"/>
          <p:cNvGrpSpPr/>
          <p:nvPr/>
        </p:nvGrpSpPr>
        <p:grpSpPr>
          <a:xfrm rot="0">
            <a:off x="1561500" y="3807038"/>
            <a:ext cx="6265077" cy="5451262"/>
            <a:chOff x="0" y="0"/>
            <a:chExt cx="1611945" cy="1402558"/>
          </a:xfrm>
        </p:grpSpPr>
        <p:sp>
          <p:nvSpPr>
            <p:cNvPr name="Freeform 13" id="13"/>
            <p:cNvSpPr/>
            <p:nvPr/>
          </p:nvSpPr>
          <p:spPr>
            <a:xfrm flipH="false" flipV="false" rot="0">
              <a:off x="0" y="0"/>
              <a:ext cx="1611945" cy="1402558"/>
            </a:xfrm>
            <a:custGeom>
              <a:avLst/>
              <a:gdLst/>
              <a:ahLst/>
              <a:cxnLst/>
              <a:rect r="r" b="b" t="t" l="l"/>
              <a:pathLst>
                <a:path h="1402558" w="1611945">
                  <a:moveTo>
                    <a:pt x="63022" y="0"/>
                  </a:moveTo>
                  <a:lnTo>
                    <a:pt x="1548923" y="0"/>
                  </a:lnTo>
                  <a:cubicBezTo>
                    <a:pt x="1565637" y="0"/>
                    <a:pt x="1581667" y="6640"/>
                    <a:pt x="1593486" y="18459"/>
                  </a:cubicBezTo>
                  <a:cubicBezTo>
                    <a:pt x="1605305" y="30278"/>
                    <a:pt x="1611945" y="46308"/>
                    <a:pt x="1611945" y="63022"/>
                  </a:cubicBezTo>
                  <a:lnTo>
                    <a:pt x="1611945" y="1339536"/>
                  </a:lnTo>
                  <a:cubicBezTo>
                    <a:pt x="1611945" y="1356250"/>
                    <a:pt x="1605305" y="1372280"/>
                    <a:pt x="1593486" y="1384099"/>
                  </a:cubicBezTo>
                  <a:cubicBezTo>
                    <a:pt x="1581667" y="1395918"/>
                    <a:pt x="1565637" y="1402558"/>
                    <a:pt x="1548923" y="1402558"/>
                  </a:cubicBezTo>
                  <a:lnTo>
                    <a:pt x="63022" y="1402558"/>
                  </a:lnTo>
                  <a:cubicBezTo>
                    <a:pt x="46308" y="1402558"/>
                    <a:pt x="30278" y="1395918"/>
                    <a:pt x="18459" y="1384099"/>
                  </a:cubicBezTo>
                  <a:cubicBezTo>
                    <a:pt x="6640" y="1372280"/>
                    <a:pt x="0" y="1356250"/>
                    <a:pt x="0" y="1339536"/>
                  </a:cubicBezTo>
                  <a:lnTo>
                    <a:pt x="0" y="63022"/>
                  </a:lnTo>
                  <a:cubicBezTo>
                    <a:pt x="0" y="46308"/>
                    <a:pt x="6640" y="30278"/>
                    <a:pt x="18459" y="18459"/>
                  </a:cubicBezTo>
                  <a:cubicBezTo>
                    <a:pt x="30278" y="6640"/>
                    <a:pt x="46308" y="0"/>
                    <a:pt x="63022" y="0"/>
                  </a:cubicBezTo>
                  <a:close/>
                </a:path>
              </a:pathLst>
            </a:custGeom>
            <a:solidFill>
              <a:srgbClr val="DDC6A2"/>
            </a:solidFill>
            <a:ln w="38100" cap="rnd">
              <a:solidFill>
                <a:srgbClr val="000000"/>
              </a:solidFill>
              <a:prstDash val="lgDash"/>
              <a:round/>
            </a:ln>
          </p:spPr>
        </p:sp>
        <p:sp>
          <p:nvSpPr>
            <p:cNvPr name="TextBox 14" id="14"/>
            <p:cNvSpPr txBox="true"/>
            <p:nvPr/>
          </p:nvSpPr>
          <p:spPr>
            <a:xfrm>
              <a:off x="0" y="-47625"/>
              <a:ext cx="812800" cy="860425"/>
            </a:xfrm>
            <a:prstGeom prst="rect">
              <a:avLst/>
            </a:prstGeom>
          </p:spPr>
          <p:txBody>
            <a:bodyPr anchor="ctr" rtlCol="false" tIns="52577" lIns="52577" bIns="52577" rIns="52577"/>
            <a:lstStyle/>
            <a:p>
              <a:pPr algn="ctr">
                <a:lnSpc>
                  <a:spcPts val="2659"/>
                </a:lnSpc>
              </a:pPr>
            </a:p>
          </p:txBody>
        </p:sp>
      </p:grpSp>
      <p:sp>
        <p:nvSpPr>
          <p:cNvPr name="Freeform 15" id="15"/>
          <p:cNvSpPr/>
          <p:nvPr/>
        </p:nvSpPr>
        <p:spPr>
          <a:xfrm flipH="false" flipV="false" rot="10143082">
            <a:off x="1196047" y="2414621"/>
            <a:ext cx="2224803" cy="1975423"/>
          </a:xfrm>
          <a:custGeom>
            <a:avLst/>
            <a:gdLst/>
            <a:ahLst/>
            <a:cxnLst/>
            <a:rect r="r" b="b" t="t" l="l"/>
            <a:pathLst>
              <a:path h="1975423" w="2224803">
                <a:moveTo>
                  <a:pt x="0" y="0"/>
                </a:moveTo>
                <a:lnTo>
                  <a:pt x="2224803" y="0"/>
                </a:lnTo>
                <a:lnTo>
                  <a:pt x="2224803" y="1975423"/>
                </a:lnTo>
                <a:lnTo>
                  <a:pt x="0" y="1975423"/>
                </a:lnTo>
                <a:lnTo>
                  <a:pt x="0" y="0"/>
                </a:lnTo>
                <a:close/>
              </a:path>
            </a:pathLst>
          </a:custGeom>
          <a:blipFill>
            <a:blip r:embed="rId5">
              <a:extLst>
                <a:ext uri="{96DAC541-7B7A-43D3-8B79-37D633B846F1}">
                  <asvg:svgBlip xmlns:asvg="http://schemas.microsoft.com/office/drawing/2016/SVG/main" r:embed="rId6"/>
                </a:ext>
              </a:extLst>
            </a:blip>
            <a:stretch>
              <a:fillRect l="-48134" t="-113225" r="0" b="0"/>
            </a:stretch>
          </a:blipFill>
        </p:spPr>
      </p:sp>
      <p:grpSp>
        <p:nvGrpSpPr>
          <p:cNvPr name="Group 16" id="16"/>
          <p:cNvGrpSpPr/>
          <p:nvPr/>
        </p:nvGrpSpPr>
        <p:grpSpPr>
          <a:xfrm rot="0">
            <a:off x="3588197" y="2397564"/>
            <a:ext cx="2009537" cy="200953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835A"/>
            </a:solidFill>
            <a:ln w="38100" cap="sq">
              <a:solidFill>
                <a:srgbClr val="000000"/>
              </a:solidFill>
              <a:prstDash val="lgDash"/>
              <a:miter/>
            </a:ln>
          </p:spPr>
        </p:sp>
        <p:sp>
          <p:nvSpPr>
            <p:cNvPr name="TextBox 18" id="18"/>
            <p:cNvSpPr txBox="true"/>
            <p:nvPr/>
          </p:nvSpPr>
          <p:spPr>
            <a:xfrm>
              <a:off x="76200" y="28575"/>
              <a:ext cx="660400" cy="708025"/>
            </a:xfrm>
            <a:prstGeom prst="rect">
              <a:avLst/>
            </a:prstGeom>
          </p:spPr>
          <p:txBody>
            <a:bodyPr anchor="ctr" rtlCol="false" tIns="52577" lIns="52577" bIns="52577" rIns="52577"/>
            <a:lstStyle/>
            <a:p>
              <a:pPr algn="ctr">
                <a:lnSpc>
                  <a:spcPts val="2659"/>
                </a:lnSpc>
              </a:pPr>
            </a:p>
          </p:txBody>
        </p:sp>
      </p:grpSp>
      <p:sp>
        <p:nvSpPr>
          <p:cNvPr name="Freeform 19" id="19"/>
          <p:cNvSpPr/>
          <p:nvPr/>
        </p:nvSpPr>
        <p:spPr>
          <a:xfrm flipH="false" flipV="false" rot="0">
            <a:off x="8304386" y="2619127"/>
            <a:ext cx="8494207" cy="6639173"/>
          </a:xfrm>
          <a:custGeom>
            <a:avLst/>
            <a:gdLst/>
            <a:ahLst/>
            <a:cxnLst/>
            <a:rect r="r" b="b" t="t" l="l"/>
            <a:pathLst>
              <a:path h="6639173" w="8494207">
                <a:moveTo>
                  <a:pt x="0" y="0"/>
                </a:moveTo>
                <a:lnTo>
                  <a:pt x="8494207" y="0"/>
                </a:lnTo>
                <a:lnTo>
                  <a:pt x="8494207" y="6639173"/>
                </a:lnTo>
                <a:lnTo>
                  <a:pt x="0" y="6639173"/>
                </a:lnTo>
                <a:lnTo>
                  <a:pt x="0" y="0"/>
                </a:lnTo>
                <a:close/>
              </a:path>
            </a:pathLst>
          </a:custGeom>
          <a:blipFill>
            <a:blip r:embed="rId7"/>
            <a:stretch>
              <a:fillRect l="-23755" t="0" r="0" b="0"/>
            </a:stretch>
          </a:blipFill>
        </p:spPr>
      </p:sp>
      <p:sp>
        <p:nvSpPr>
          <p:cNvPr name="TextBox 20" id="20"/>
          <p:cNvSpPr txBox="true"/>
          <p:nvPr/>
        </p:nvSpPr>
        <p:spPr>
          <a:xfrm rot="0">
            <a:off x="3676588" y="2704852"/>
            <a:ext cx="1832755" cy="1480686"/>
          </a:xfrm>
          <a:prstGeom prst="rect">
            <a:avLst/>
          </a:prstGeom>
        </p:spPr>
        <p:txBody>
          <a:bodyPr anchor="t" rtlCol="false" tIns="0" lIns="0" bIns="0" rIns="0">
            <a:spAutoFit/>
          </a:bodyPr>
          <a:lstStyle/>
          <a:p>
            <a:pPr algn="ctr">
              <a:lnSpc>
                <a:spcPts val="11023"/>
              </a:lnSpc>
            </a:pPr>
            <a:r>
              <a:rPr lang="en-US" sz="10021">
                <a:solidFill>
                  <a:srgbClr val="FFFFFF"/>
                </a:solidFill>
                <a:latin typeface="More Sugar Thin"/>
              </a:rPr>
              <a:t>02</a:t>
            </a:r>
          </a:p>
        </p:txBody>
      </p:sp>
      <p:sp>
        <p:nvSpPr>
          <p:cNvPr name="TextBox 21" id="21"/>
          <p:cNvSpPr txBox="true"/>
          <p:nvPr/>
        </p:nvSpPr>
        <p:spPr>
          <a:xfrm rot="0">
            <a:off x="2083883" y="4747366"/>
            <a:ext cx="5312987" cy="3532505"/>
          </a:xfrm>
          <a:prstGeom prst="rect">
            <a:avLst/>
          </a:prstGeom>
        </p:spPr>
        <p:txBody>
          <a:bodyPr anchor="t" rtlCol="false" tIns="0" lIns="0" bIns="0" rIns="0">
            <a:spAutoFit/>
          </a:bodyPr>
          <a:lstStyle/>
          <a:p>
            <a:pPr algn="just">
              <a:lnSpc>
                <a:spcPts val="4029"/>
              </a:lnSpc>
            </a:pPr>
            <a:r>
              <a:rPr lang="en-US" sz="3099">
                <a:solidFill>
                  <a:srgbClr val="494949"/>
                </a:solidFill>
                <a:latin typeface="Quicksand Medium"/>
              </a:rPr>
              <a:t>Phải quán triệt các giá trị phổ biến của nhà nước pháp quyền, tiếp thu các giá trị phổ biến này trong sự tương hợp với các đặc điểm lịch sử, văn hoá, chính trị của quốc gia.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DAFwTpIfjxs</dc:identifier>
  <dcterms:modified xsi:type="dcterms:W3CDTF">2011-08-01T06:04:30Z</dcterms:modified>
  <cp:revision>1</cp:revision>
  <dc:title>nhà nước pháp quyền XHCN Việt Nam</dc:title>
</cp:coreProperties>
</file>